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69" r:id="rId5"/>
    <p:sldId id="263" r:id="rId6"/>
    <p:sldId id="264" r:id="rId7"/>
    <p:sldId id="265" r:id="rId8"/>
    <p:sldId id="260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BD93A72-84A0-488E-8226-C22A54DCDB4D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7D74D0D-BF10-407F-A35F-10DFACD9EF7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18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3A72-84A0-488E-8226-C22A54DCDB4D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D0D-BF10-407F-A35F-10DFACD9E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26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3A72-84A0-488E-8226-C22A54DCDB4D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D0D-BF10-407F-A35F-10DFACD9EF7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246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3A72-84A0-488E-8226-C22A54DCDB4D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D0D-BF10-407F-A35F-10DFACD9EF7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124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3A72-84A0-488E-8226-C22A54DCDB4D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D0D-BF10-407F-A35F-10DFACD9E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35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3A72-84A0-488E-8226-C22A54DCDB4D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D0D-BF10-407F-A35F-10DFACD9EF7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053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3A72-84A0-488E-8226-C22A54DCDB4D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D0D-BF10-407F-A35F-10DFACD9EF7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292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3A72-84A0-488E-8226-C22A54DCDB4D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D0D-BF10-407F-A35F-10DFACD9EF7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194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3A72-84A0-488E-8226-C22A54DCDB4D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D0D-BF10-407F-A35F-10DFACD9EF7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9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3A72-84A0-488E-8226-C22A54DCDB4D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D0D-BF10-407F-A35F-10DFACD9E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46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3A72-84A0-488E-8226-C22A54DCDB4D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D0D-BF10-407F-A35F-10DFACD9EF7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93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3A72-84A0-488E-8226-C22A54DCDB4D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D0D-BF10-407F-A35F-10DFACD9E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8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3A72-84A0-488E-8226-C22A54DCDB4D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D0D-BF10-407F-A35F-10DFACD9EF7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93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3A72-84A0-488E-8226-C22A54DCDB4D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D0D-BF10-407F-A35F-10DFACD9EF7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39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3A72-84A0-488E-8226-C22A54DCDB4D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D0D-BF10-407F-A35F-10DFACD9E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7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3A72-84A0-488E-8226-C22A54DCDB4D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D0D-BF10-407F-A35F-10DFACD9EF7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92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3A72-84A0-488E-8226-C22A54DCDB4D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D0D-BF10-407F-A35F-10DFACD9E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2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D93A72-84A0-488E-8226-C22A54DCDB4D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D74D0D-BF10-407F-A35F-10DFACD9E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1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1500" dirty="0" smtClean="0"/>
              <a:t>Rates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42088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Rates and Unit Rates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" t="14274" r="15626" b="52471"/>
          <a:stretch/>
        </p:blipFill>
        <p:spPr>
          <a:xfrm>
            <a:off x="2410814" y="1979407"/>
            <a:ext cx="7370371" cy="4144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807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573" y="194509"/>
            <a:ext cx="9601196" cy="1303867"/>
          </a:xfrm>
        </p:spPr>
        <p:txBody>
          <a:bodyPr/>
          <a:lstStyle/>
          <a:p>
            <a:r>
              <a:rPr lang="en-US" dirty="0" smtClean="0"/>
              <a:t>Walmart Does it For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194" t="16801" r="38586" b="57251"/>
          <a:stretch/>
        </p:blipFill>
        <p:spPr>
          <a:xfrm>
            <a:off x="722107" y="1191674"/>
            <a:ext cx="7005469" cy="2502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561" t="43136" r="40219" b="32633"/>
          <a:stretch/>
        </p:blipFill>
        <p:spPr>
          <a:xfrm>
            <a:off x="5408856" y="1678193"/>
            <a:ext cx="5972734" cy="2413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9561" t="69252" r="40219" b="6444"/>
          <a:stretch/>
        </p:blipFill>
        <p:spPr>
          <a:xfrm>
            <a:off x="839096" y="3409598"/>
            <a:ext cx="10542494" cy="274042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3937299" y="2033195"/>
            <a:ext cx="537882" cy="475529"/>
          </a:xfrm>
          <a:prstGeom prst="straightConnector1">
            <a:avLst/>
          </a:prstGeom>
          <a:ln w="730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8661251" y="2556932"/>
            <a:ext cx="537882" cy="475529"/>
          </a:xfrm>
          <a:prstGeom prst="straightConnector1">
            <a:avLst/>
          </a:prstGeom>
          <a:ln w="730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510170" y="4361941"/>
            <a:ext cx="537882" cy="475529"/>
          </a:xfrm>
          <a:prstGeom prst="straightConnector1">
            <a:avLst/>
          </a:prstGeom>
          <a:ln w="730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7584141" y="3968486"/>
                <a:ext cx="3797449" cy="2341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Cheaper Unit Rates</a:t>
                </a:r>
              </a:p>
              <a:p>
                <a:pPr algn="ctr"/>
                <a:endParaRPr lang="en-US" sz="900" b="1" dirty="0"/>
              </a:p>
              <a:p>
                <a:pPr algn="ctr"/>
                <a:r>
                  <a:rPr lang="en-US" b="1" dirty="0" smtClean="0"/>
                  <a:t>33 </a:t>
                </a:r>
                <a:r>
                  <a:rPr lang="en-US" b="1" dirty="0" err="1" smtClean="0"/>
                  <a:t>oz</a:t>
                </a:r>
                <a:r>
                  <a:rPr lang="en-US" b="1" dirty="0" smtClean="0"/>
                  <a:t>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$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𝟗𝟎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𝒐𝒛</m:t>
                        </m:r>
                      </m:den>
                    </m:f>
                  </m:oMath>
                </a14:m>
                <a:endParaRPr lang="en-US" b="1" dirty="0" smtClean="0"/>
              </a:p>
              <a:p>
                <a:pPr algn="ctr"/>
                <a:endParaRPr lang="en-US" b="1" dirty="0"/>
              </a:p>
              <a:p>
                <a:pPr algn="ctr"/>
                <a:r>
                  <a:rPr lang="en-US" b="1" dirty="0" smtClean="0"/>
                  <a:t>26.8 </a:t>
                </a:r>
                <a:r>
                  <a:rPr lang="en-US" b="1" dirty="0" err="1" smtClean="0"/>
                  <a:t>oz</a:t>
                </a:r>
                <a:r>
                  <a:rPr lang="en-US" b="1" dirty="0" smtClean="0"/>
                  <a:t>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$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𝟗𝟎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𝒐𝒛</m:t>
                        </m:r>
                      </m:den>
                    </m:f>
                  </m:oMath>
                </a14:m>
                <a:endParaRPr lang="en-US" b="1" dirty="0" smtClean="0"/>
              </a:p>
              <a:p>
                <a:pPr algn="ctr"/>
                <a:endParaRPr lang="en-US" b="1" dirty="0"/>
              </a:p>
              <a:p>
                <a:pPr algn="ctr"/>
                <a:r>
                  <a:rPr lang="en-US" b="1" dirty="0" smtClean="0"/>
                  <a:t>15 </a:t>
                </a:r>
                <a:r>
                  <a:rPr lang="en-US" b="1" dirty="0" err="1" smtClean="0"/>
                  <a:t>oz</a:t>
                </a:r>
                <a:r>
                  <a:rPr lang="en-US" b="1" dirty="0" smtClean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$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𝟏𝟗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𝟗𝟎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𝒐𝒛</m:t>
                        </m:r>
                      </m:den>
                    </m:f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141" y="3968486"/>
                <a:ext cx="3797449" cy="2341218"/>
              </a:xfrm>
              <a:prstGeom prst="rect">
                <a:avLst/>
              </a:prstGeom>
              <a:blipFill rotWithShape="0">
                <a:blip r:embed="rId3"/>
                <a:stretch>
                  <a:fillRect t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8509299" y="4289210"/>
            <a:ext cx="2216075" cy="7637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61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1194" t="16801" r="38586" b="57251"/>
          <a:stretch/>
        </p:blipFill>
        <p:spPr>
          <a:xfrm>
            <a:off x="1959237" y="2869867"/>
            <a:ext cx="7005469" cy="250266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60846" y="904513"/>
            <a:ext cx="9601196" cy="1303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In this case, it was cheaper </a:t>
            </a:r>
            <a:br>
              <a:rPr lang="en-US" dirty="0" smtClean="0"/>
            </a:br>
            <a:r>
              <a:rPr lang="en-US" dirty="0" smtClean="0"/>
              <a:t>to buy the biggest box.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83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63032"/>
            <a:ext cx="9601196" cy="932393"/>
          </a:xfrm>
        </p:spPr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2" y="1323974"/>
                <a:ext cx="9601196" cy="490537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spcAft>
                    <a:spcPts val="0"/>
                  </a:spcAft>
                  <a:buNone/>
                </a:pPr>
                <a:r>
                  <a:rPr lang="en-US" sz="3200" dirty="0" smtClean="0"/>
                  <a:t>Alita drove her car 78 miles and used 3 gallons of gas.</a:t>
                </a:r>
              </a:p>
              <a:p>
                <a:pPr marL="0" indent="0" algn="ctr">
                  <a:spcAft>
                    <a:spcPts val="0"/>
                  </a:spcAft>
                  <a:buNone/>
                </a:pPr>
                <a:r>
                  <a:rPr lang="en-US" sz="3200" dirty="0" smtClean="0"/>
                  <a:t>        What is the car’s gas mileage in miles per gallon?</a:t>
                </a:r>
                <a:br>
                  <a:rPr lang="en-US" sz="3200" dirty="0" smtClean="0"/>
                </a:br>
                <a:r>
                  <a:rPr lang="en-US" sz="3200" dirty="0" smtClean="0"/>
                  <a:t>	(78 miles in 3 gallons) =</a:t>
                </a:r>
                <a:br>
                  <a:rPr lang="en-US" sz="3200" dirty="0" smtClean="0"/>
                </a:br>
                <a:r>
                  <a:rPr lang="en-US" sz="3200" dirty="0" smtClean="0"/>
                  <a:t>Write the rate as a fraction.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78 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𝑚𝑖𝑙𝑒𝑠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𝑔𝑎𝑙𝑙𝑜𝑛𝑠</m:t>
                        </m:r>
                      </m:den>
                    </m:f>
                  </m:oMath>
                </a14:m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endParaRPr lang="en-US" sz="3200" dirty="0"/>
              </a:p>
              <a:p>
                <a:pPr marL="0" indent="0" algn="ctr">
                  <a:spcAft>
                    <a:spcPts val="0"/>
                  </a:spcAft>
                  <a:buNone/>
                </a:pPr>
                <a:r>
                  <a:rPr lang="en-US" sz="3200" dirty="0" smtClean="0"/>
                  <a:t>Find an equivalent 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78 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𝑚𝑖𝑙𝑒𝑠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𝑔𝑎𝑙𝑙𝑜𝑛𝑠</m:t>
                        </m:r>
                      </m:den>
                    </m:f>
                  </m:oMath>
                </a14:m>
                <a:r>
                  <a:rPr lang="en-US" sz="32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𝑔𝑎𝑙𝑙𝑜𝑛𝑠</m:t>
                        </m:r>
                      </m:den>
                    </m:f>
                  </m:oMath>
                </a14:m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2" y="1323974"/>
                <a:ext cx="9601196" cy="4905375"/>
              </a:xfrm>
              <a:blipFill rotWithShape="0">
                <a:blip r:embed="rId2"/>
                <a:stretch>
                  <a:fillRect t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776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152" y="383115"/>
            <a:ext cx="9601196" cy="1303867"/>
          </a:xfrm>
        </p:spPr>
        <p:txBody>
          <a:bodyPr/>
          <a:lstStyle/>
          <a:p>
            <a:r>
              <a:rPr lang="en-US" dirty="0" smtClean="0"/>
              <a:t>Finding an Equivalent Rate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14476" y="1461557"/>
                <a:ext cx="9601196" cy="929218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78 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𝑚𝑖𝑙𝑒𝑠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𝑔𝑎𝑙𝑙𝑜𝑛𝑠</m:t>
                        </m:r>
                      </m:den>
                    </m:f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𝑔𝑎𝑙𝑙𝑜𝑛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14476" y="1461557"/>
                <a:ext cx="9601196" cy="929218"/>
              </a:xfrm>
              <a:blipFill rotWithShape="0">
                <a:blip r:embed="rId2"/>
                <a:stretch>
                  <a:fillRect t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514476" y="2430992"/>
                <a:ext cx="9601196" cy="367665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2500" lnSpcReduction="10000"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/>
                  <a:buNone/>
                </a:pPr>
                <a:r>
                  <a:rPr lang="en-US" sz="4100" dirty="0" smtClean="0"/>
                  <a:t>78 </a:t>
                </a:r>
                <a:r>
                  <a:rPr lang="en-US" sz="4100" dirty="0" smtClean="0"/>
                  <a:t>x 1 = 3 x </a:t>
                </a:r>
                <a:r>
                  <a:rPr lang="en-US" sz="4100" dirty="0" smtClean="0"/>
                  <a:t>m</a:t>
                </a:r>
                <a:r>
                  <a:rPr lang="en-US" sz="4100" dirty="0" smtClean="0"/>
                  <a:t/>
                </a:r>
                <a:br>
                  <a:rPr lang="en-US" sz="4100" dirty="0" smtClean="0"/>
                </a:br>
                <a:r>
                  <a:rPr lang="en-US" sz="4100" dirty="0" smtClean="0"/>
                  <a:t>78 </a:t>
                </a:r>
                <a:r>
                  <a:rPr lang="en-US" sz="4100" dirty="0" smtClean="0"/>
                  <a:t>= </a:t>
                </a:r>
                <a:r>
                  <a:rPr lang="en-US" sz="4100" dirty="0" smtClean="0"/>
                  <a:t>3m</a:t>
                </a:r>
                <a:endParaRPr lang="en-US" sz="4100" dirty="0" smtClean="0"/>
              </a:p>
              <a:p>
                <a:pPr marL="0" indent="0" algn="ctr">
                  <a:buFont typeface="Arial"/>
                  <a:buNone/>
                </a:pPr>
                <a:r>
                  <a:rPr lang="en-US" sz="4100" dirty="0" smtClean="0"/>
                  <a:t>Get the </a:t>
                </a:r>
                <a:r>
                  <a:rPr lang="en-US" sz="4100" dirty="0" smtClean="0"/>
                  <a:t>m </a:t>
                </a:r>
                <a:r>
                  <a:rPr lang="en-US" sz="4100" dirty="0" smtClean="0"/>
                  <a:t>alone by dividing 3 on both sides</a:t>
                </a:r>
              </a:p>
              <a:p>
                <a:pPr marL="0" indent="0" algn="ctr">
                  <a:buFont typeface="Arial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1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4100" i="1">
                            <a:latin typeface="Cambria Math" panose="02040503050406030204" pitchFamily="18" charset="0"/>
                          </a:rPr>
                          <m:t>8  </m:t>
                        </m:r>
                      </m:num>
                      <m:den>
                        <m:r>
                          <a:rPr lang="en-US" sz="4100" i="1">
                            <a:latin typeface="Cambria Math" panose="02040503050406030204" pitchFamily="18" charset="0"/>
                          </a:rPr>
                          <m:t>3 </m:t>
                        </m:r>
                      </m:den>
                    </m:f>
                  </m:oMath>
                </a14:m>
                <a:r>
                  <a:rPr lang="en-US" sz="41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10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1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10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100" dirty="0" smtClean="0"/>
              </a:p>
              <a:p>
                <a:pPr marL="0" indent="0" algn="ctr">
                  <a:buFont typeface="Arial"/>
                  <a:buNone/>
                </a:pPr>
                <a:r>
                  <a:rPr lang="en-US" sz="4100" dirty="0" smtClean="0"/>
                  <a:t>26  </a:t>
                </a:r>
                <a:r>
                  <a:rPr lang="en-US" sz="4100" dirty="0" smtClean="0"/>
                  <a:t>= </a:t>
                </a:r>
                <a:r>
                  <a:rPr lang="en-US" sz="4100" dirty="0" smtClean="0"/>
                  <a:t>miles per gallon</a:t>
                </a:r>
                <a:endParaRPr lang="en-US" sz="4100" dirty="0"/>
              </a:p>
              <a:p>
                <a:pPr marL="0" indent="0" algn="ctr">
                  <a:buFont typeface="Arial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476" y="2430992"/>
                <a:ext cx="9601196" cy="3676650"/>
              </a:xfrm>
              <a:prstGeom prst="rect">
                <a:avLst/>
              </a:prstGeom>
              <a:blipFill rotWithShape="0">
                <a:blip r:embed="rId3"/>
                <a:stretch>
                  <a:fillRect t="-4312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247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Divide the First Fraction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50930" y="3166843"/>
            <a:ext cx="963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78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63412" y="3117750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4" name="Line 1030"/>
          <p:cNvSpPr>
            <a:spLocks noChangeShapeType="1"/>
          </p:cNvSpPr>
          <p:nvPr/>
        </p:nvSpPr>
        <p:spPr bwMode="auto">
          <a:xfrm>
            <a:off x="5566898" y="3111262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Freeform 1035"/>
          <p:cNvSpPr>
            <a:spLocks/>
          </p:cNvSpPr>
          <p:nvPr/>
        </p:nvSpPr>
        <p:spPr bwMode="auto">
          <a:xfrm>
            <a:off x="5419130" y="3117750"/>
            <a:ext cx="431800" cy="825500"/>
          </a:xfrm>
          <a:custGeom>
            <a:avLst/>
            <a:gdLst>
              <a:gd name="T0" fmla="*/ 96 w 272"/>
              <a:gd name="T1" fmla="*/ 0 h 520"/>
              <a:gd name="T2" fmla="*/ 240 w 272"/>
              <a:gd name="T3" fmla="*/ 96 h 520"/>
              <a:gd name="T4" fmla="*/ 240 w 272"/>
              <a:gd name="T5" fmla="*/ 240 h 520"/>
              <a:gd name="T6" fmla="*/ 48 w 272"/>
              <a:gd name="T7" fmla="*/ 480 h 520"/>
              <a:gd name="T8" fmla="*/ 0 w 272"/>
              <a:gd name="T9" fmla="*/ 480 h 5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"/>
              <a:gd name="T16" fmla="*/ 0 h 520"/>
              <a:gd name="T17" fmla="*/ 272 w 272"/>
              <a:gd name="T18" fmla="*/ 520 h 5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" h="520">
                <a:moveTo>
                  <a:pt x="96" y="0"/>
                </a:moveTo>
                <a:cubicBezTo>
                  <a:pt x="156" y="28"/>
                  <a:pt x="216" y="56"/>
                  <a:pt x="240" y="96"/>
                </a:cubicBezTo>
                <a:cubicBezTo>
                  <a:pt x="264" y="136"/>
                  <a:pt x="272" y="176"/>
                  <a:pt x="240" y="240"/>
                </a:cubicBezTo>
                <a:cubicBezTo>
                  <a:pt x="208" y="304"/>
                  <a:pt x="88" y="440"/>
                  <a:pt x="48" y="480"/>
                </a:cubicBezTo>
                <a:cubicBezTo>
                  <a:pt x="8" y="520"/>
                  <a:pt x="4" y="500"/>
                  <a:pt x="0" y="4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38373" y="2556932"/>
            <a:ext cx="876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26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587376" y="3559172"/>
            <a:ext cx="12152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- 6</a:t>
            </a:r>
          </a:p>
          <a:p>
            <a:r>
              <a:rPr lang="en-US" sz="3600" dirty="0" smtClean="0"/>
              <a:t>  18</a:t>
            </a:r>
          </a:p>
          <a:p>
            <a:r>
              <a:rPr lang="en-US" sz="3600" dirty="0" smtClean="0"/>
              <a:t>- 18</a:t>
            </a:r>
          </a:p>
          <a:p>
            <a:r>
              <a:rPr lang="en-US" sz="3600" dirty="0" smtClean="0"/>
              <a:t>     0</a:t>
            </a:r>
            <a:endParaRPr lang="en-US" sz="3600" dirty="0"/>
          </a:p>
        </p:txBody>
      </p:sp>
      <p:sp>
        <p:nvSpPr>
          <p:cNvPr id="12" name="Line 1030"/>
          <p:cNvSpPr>
            <a:spLocks noChangeShapeType="1"/>
          </p:cNvSpPr>
          <p:nvPr/>
        </p:nvSpPr>
        <p:spPr bwMode="auto">
          <a:xfrm flipV="1">
            <a:off x="5764598" y="4124230"/>
            <a:ext cx="868484" cy="1052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209389" y="2784325"/>
                <a:ext cx="2258063" cy="1241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78 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𝑚𝑖𝑙𝑒𝑠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𝑔𝑎𝑙𝑙𝑜𝑛𝑠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389" y="2784325"/>
                <a:ext cx="2258063" cy="124123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ine 1030"/>
          <p:cNvSpPr>
            <a:spLocks noChangeShapeType="1"/>
          </p:cNvSpPr>
          <p:nvPr/>
        </p:nvSpPr>
        <p:spPr bwMode="auto">
          <a:xfrm flipV="1">
            <a:off x="5760749" y="5276029"/>
            <a:ext cx="868484" cy="1052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26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Problems for Day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5023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7000" dirty="0"/>
              <a:t>Find each unit rate.  Round to the nearest hundredth if necessary.</a:t>
            </a:r>
            <a:r>
              <a:rPr lang="en-US" sz="2800" dirty="0"/>
              <a:t/>
            </a:r>
            <a:br>
              <a:rPr lang="en-US" sz="2800" dirty="0"/>
            </a:br>
            <a:endParaRPr lang="en-US" sz="300" dirty="0"/>
          </a:p>
          <a:p>
            <a:pPr marL="2686050" lvl="6" indent="0">
              <a:buNone/>
            </a:pPr>
            <a:r>
              <a:rPr lang="en-US" sz="8000" dirty="0" smtClean="0"/>
              <a:t>1.  $156 for 3 books</a:t>
            </a:r>
          </a:p>
          <a:p>
            <a:pPr marL="2686050" lvl="6" indent="0">
              <a:buNone/>
            </a:pPr>
            <a:r>
              <a:rPr lang="en-US" sz="8000" dirty="0" smtClean="0"/>
              <a:t>2.  115 miles in 2 hours</a:t>
            </a:r>
          </a:p>
          <a:p>
            <a:pPr marL="2686050" lvl="6" indent="0">
              <a:buNone/>
            </a:pPr>
            <a:r>
              <a:rPr lang="en-US" sz="8000" dirty="0" smtClean="0"/>
              <a:t>3.  8 hits in 22 games</a:t>
            </a:r>
          </a:p>
          <a:p>
            <a:pPr marL="2686050" lvl="6" indent="0">
              <a:buNone/>
            </a:pPr>
            <a:r>
              <a:rPr lang="en-US" sz="8000" dirty="0" smtClean="0"/>
              <a:t>4.  65 miles in 2.7 hours</a:t>
            </a:r>
          </a:p>
          <a:p>
            <a:pPr marL="2686050" lvl="6" indent="0">
              <a:buNone/>
            </a:pPr>
            <a:r>
              <a:rPr lang="en-US" sz="8000" dirty="0" smtClean="0"/>
              <a:t>5.  2,500 Calories in 24 hours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5104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Problems for Day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Find each unit rate.  Round to the nearest hundredth if necessary.</a:t>
            </a:r>
            <a:r>
              <a:rPr lang="en-US" sz="2000" dirty="0"/>
              <a:t/>
            </a:r>
            <a:br>
              <a:rPr lang="en-US" sz="2000" dirty="0"/>
            </a:br>
            <a:endParaRPr lang="en-US" sz="100" dirty="0"/>
          </a:p>
          <a:p>
            <a:pPr marL="2743200" lvl="6" indent="0">
              <a:buNone/>
            </a:pPr>
            <a:r>
              <a:rPr lang="en-US" sz="3200" dirty="0"/>
              <a:t>1.  $112 in 8 hours</a:t>
            </a:r>
          </a:p>
          <a:p>
            <a:pPr marL="2743200" lvl="6" indent="0">
              <a:buNone/>
            </a:pPr>
            <a:r>
              <a:rPr lang="en-US" sz="3200" dirty="0"/>
              <a:t>2.  150 miles in 6 gallons</a:t>
            </a:r>
          </a:p>
          <a:p>
            <a:pPr marL="2743200" lvl="6" indent="0">
              <a:buNone/>
            </a:pPr>
            <a:r>
              <a:rPr lang="en-US" sz="3200" dirty="0"/>
              <a:t>3.  49 points in 7 games</a:t>
            </a:r>
          </a:p>
          <a:p>
            <a:pPr marL="2743200" lvl="6" indent="0">
              <a:buNone/>
            </a:pPr>
            <a:r>
              <a:rPr lang="en-US" sz="3200" dirty="0"/>
              <a:t>4.  105 students in 3 classes</a:t>
            </a:r>
          </a:p>
          <a:p>
            <a:pPr marL="2743200" lvl="6" indent="0">
              <a:buNone/>
            </a:pPr>
            <a:r>
              <a:rPr lang="en-US" sz="3200" dirty="0"/>
              <a:t>5.  120 problems in 4 weeks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438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1517</TotalTime>
  <Words>114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Cambria Math</vt:lpstr>
      <vt:lpstr>Garamond</vt:lpstr>
      <vt:lpstr>Organic</vt:lpstr>
      <vt:lpstr>Rates</vt:lpstr>
      <vt:lpstr>Understanding Rates and Unit Rates</vt:lpstr>
      <vt:lpstr>Walmart Does it For You</vt:lpstr>
      <vt:lpstr>PowerPoint Presentation</vt:lpstr>
      <vt:lpstr>Example 1</vt:lpstr>
      <vt:lpstr>Finding an Equivalent Rate</vt:lpstr>
      <vt:lpstr>Just Divide the First Fraction</vt:lpstr>
      <vt:lpstr>Homework Problems for Day 1</vt:lpstr>
      <vt:lpstr>Homework Problems for Day 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Rates</dc:title>
  <dc:creator>Marvin Elder</dc:creator>
  <cp:lastModifiedBy>Marvin Elder</cp:lastModifiedBy>
  <cp:revision>13</cp:revision>
  <dcterms:created xsi:type="dcterms:W3CDTF">2015-09-28T14:13:08Z</dcterms:created>
  <dcterms:modified xsi:type="dcterms:W3CDTF">2015-09-29T15:30:58Z</dcterms:modified>
</cp:coreProperties>
</file>