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84" r:id="rId3"/>
    <p:sldId id="258" r:id="rId4"/>
    <p:sldId id="281" r:id="rId5"/>
    <p:sldId id="262" r:id="rId6"/>
    <p:sldId id="260" r:id="rId7"/>
    <p:sldId id="280" r:id="rId8"/>
    <p:sldId id="265" r:id="rId9"/>
    <p:sldId id="266" r:id="rId10"/>
    <p:sldId id="269" r:id="rId11"/>
    <p:sldId id="261" r:id="rId12"/>
    <p:sldId id="259" r:id="rId13"/>
    <p:sldId id="282" r:id="rId14"/>
    <p:sldId id="263" r:id="rId15"/>
    <p:sldId id="264" r:id="rId16"/>
    <p:sldId id="272" r:id="rId17"/>
    <p:sldId id="267" r:id="rId18"/>
    <p:sldId id="277" r:id="rId19"/>
    <p:sldId id="278" r:id="rId20"/>
    <p:sldId id="279" r:id="rId21"/>
    <p:sldId id="268" r:id="rId22"/>
    <p:sldId id="273" r:id="rId23"/>
    <p:sldId id="275" r:id="rId24"/>
    <p:sldId id="274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D7BD"/>
    <a:srgbClr val="FFD9D9"/>
    <a:srgbClr val="B8F6CD"/>
    <a:srgbClr val="FFFF00"/>
    <a:srgbClr val="990033"/>
    <a:srgbClr val="00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5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94DFE5-7995-4837-B21B-5775D83C1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9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2144-A190-44F4-B4DC-B236C557E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00B4-728F-4576-A6D6-B43B27BF3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90FB-75FA-45F5-AD2E-55F983F2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62EF-C287-4347-956D-88947F4D7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102E-74EE-48A2-93D9-EDDDAFD04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C800-5B9F-4915-AD01-A3ADE5FA7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E4B2-D310-4CC0-9CC8-B5D008AD0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9B7B-65AD-4BD6-8F7D-241147980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33603-9062-4067-96F4-5655654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9C188-451D-4ABA-AE58-3EBEED61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F070D-A2C7-47EB-B407-FF3028DF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E9ABC9-8501-4A13-B0BD-B4B7200AA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9"/>
          <p:cNvSpPr>
            <a:spLocks noChangeArrowheads="1" noChangeShapeType="1" noTextEdit="1"/>
          </p:cNvSpPr>
          <p:nvPr/>
        </p:nvSpPr>
        <p:spPr bwMode="auto">
          <a:xfrm>
            <a:off x="1371600" y="2819400"/>
            <a:ext cx="6324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DECIMALS</a:t>
            </a:r>
          </a:p>
        </p:txBody>
      </p:sp>
      <p:sp>
        <p:nvSpPr>
          <p:cNvPr id="12291" name="WordArt 14"/>
          <p:cNvSpPr>
            <a:spLocks noChangeArrowheads="1" noChangeShapeType="1" noTextEdit="1"/>
          </p:cNvSpPr>
          <p:nvPr/>
        </p:nvSpPr>
        <p:spPr bwMode="auto">
          <a:xfrm>
            <a:off x="1828800" y="4419600"/>
            <a:ext cx="525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PERCENTS</a:t>
            </a:r>
          </a:p>
        </p:txBody>
      </p:sp>
      <p:sp>
        <p:nvSpPr>
          <p:cNvPr id="12292" name="WordArt 15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6248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FRACTIONS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base 10 fraction; simplify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0.8 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3048000" y="2667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810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4038600" y="2209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6400800" y="2971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6400800" y="2209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1219200" y="4114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0.04 </a:t>
            </a: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3886200" y="44958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8100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3886200" y="3733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26" name="WordArt 18"/>
          <p:cNvSpPr>
            <a:spLocks noChangeArrowheads="1" noChangeShapeType="1" noTextEdit="1"/>
          </p:cNvSpPr>
          <p:nvPr/>
        </p:nvSpPr>
        <p:spPr bwMode="auto">
          <a:xfrm>
            <a:off x="6248400" y="4572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172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WordArt 21"/>
          <p:cNvSpPr>
            <a:spLocks noChangeArrowheads="1" noChangeShapeType="1" noTextEdit="1"/>
          </p:cNvSpPr>
          <p:nvPr/>
        </p:nvSpPr>
        <p:spPr bwMode="auto">
          <a:xfrm>
            <a:off x="6400800" y="3810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1066800" y="54864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3.36 </a:t>
            </a:r>
          </a:p>
        </p:txBody>
      </p:sp>
      <p:sp>
        <p:nvSpPr>
          <p:cNvPr id="17431" name="WordArt 23"/>
          <p:cNvSpPr>
            <a:spLocks noChangeArrowheads="1" noChangeShapeType="1" noTextEdit="1"/>
          </p:cNvSpPr>
          <p:nvPr/>
        </p:nvSpPr>
        <p:spPr bwMode="auto">
          <a:xfrm>
            <a:off x="3886200" y="60198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7432" name="WordArt 24"/>
          <p:cNvSpPr>
            <a:spLocks noChangeArrowheads="1" noChangeShapeType="1" noTextEdit="1"/>
          </p:cNvSpPr>
          <p:nvPr/>
        </p:nvSpPr>
        <p:spPr bwMode="auto">
          <a:xfrm>
            <a:off x="2667000" y="5791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886200" y="586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WordArt 26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36</a:t>
            </a:r>
          </a:p>
        </p:txBody>
      </p:sp>
      <p:sp>
        <p:nvSpPr>
          <p:cNvPr id="17435" name="WordArt 27"/>
          <p:cNvSpPr>
            <a:spLocks noChangeArrowheads="1" noChangeShapeType="1" noTextEdit="1"/>
          </p:cNvSpPr>
          <p:nvPr/>
        </p:nvSpPr>
        <p:spPr bwMode="auto">
          <a:xfrm>
            <a:off x="6019800" y="60960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7436" name="WordArt 28"/>
          <p:cNvSpPr>
            <a:spLocks noChangeArrowheads="1" noChangeShapeType="1" noTextEdit="1"/>
          </p:cNvSpPr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WordArt 30"/>
          <p:cNvSpPr>
            <a:spLocks noChangeArrowheads="1" noChangeShapeType="1" noTextEdit="1"/>
          </p:cNvSpPr>
          <p:nvPr/>
        </p:nvSpPr>
        <p:spPr bwMode="auto">
          <a:xfrm>
            <a:off x="60198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sp>
        <p:nvSpPr>
          <p:cNvPr id="17439" name="WordArt 31"/>
          <p:cNvSpPr>
            <a:spLocks noChangeArrowheads="1" noChangeShapeType="1" noTextEdit="1"/>
          </p:cNvSpPr>
          <p:nvPr/>
        </p:nvSpPr>
        <p:spPr bwMode="auto">
          <a:xfrm>
            <a:off x="32766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0" name="WordArt 32"/>
          <p:cNvSpPr>
            <a:spLocks noChangeArrowheads="1" noChangeShapeType="1" noTextEdit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1" name="WordArt 33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42" name="WordArt 34"/>
          <p:cNvSpPr>
            <a:spLocks noChangeArrowheads="1" noChangeShapeType="1" noTextEdit="1"/>
          </p:cNvSpPr>
          <p:nvPr/>
        </p:nvSpPr>
        <p:spPr bwMode="auto">
          <a:xfrm>
            <a:off x="7848600" y="6096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72400" y="594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WordArt 36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7445" name="WordArt 37"/>
          <p:cNvSpPr>
            <a:spLocks noChangeArrowheads="1" noChangeShapeType="1" noTextEdit="1"/>
          </p:cNvSpPr>
          <p:nvPr/>
        </p:nvSpPr>
        <p:spPr bwMode="auto">
          <a:xfrm>
            <a:off x="7315200" y="56388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6" name="WordArt 38"/>
          <p:cNvSpPr>
            <a:spLocks noChangeArrowheads="1" noChangeShapeType="1" noTextEdit="1"/>
          </p:cNvSpPr>
          <p:nvPr/>
        </p:nvSpPr>
        <p:spPr bwMode="auto">
          <a:xfrm>
            <a:off x="8077200" y="4495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7447" name="WordArt 39"/>
          <p:cNvSpPr>
            <a:spLocks noChangeArrowheads="1" noChangeShapeType="1" noTextEdit="1"/>
          </p:cNvSpPr>
          <p:nvPr/>
        </p:nvSpPr>
        <p:spPr bwMode="auto">
          <a:xfrm>
            <a:off x="7162800" y="41910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8001000" y="4267200"/>
            <a:ext cx="609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WordArt 41"/>
          <p:cNvSpPr>
            <a:spLocks noChangeArrowheads="1" noChangeShapeType="1" noTextEdit="1"/>
          </p:cNvSpPr>
          <p:nvPr/>
        </p:nvSpPr>
        <p:spPr bwMode="auto">
          <a:xfrm>
            <a:off x="8229600" y="3810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2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1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 animBg="1"/>
      <p:bldP spid="17439" grpId="0" animBg="1"/>
      <p:bldP spid="17440" grpId="0" animBg="1"/>
      <p:bldP spid="17441" grpId="0" animBg="1"/>
      <p:bldP spid="17442" grpId="0" animBg="1"/>
      <p:bldP spid="17443" grpId="0" animBg="1"/>
      <p:bldP spid="17444" grpId="0" animBg="1"/>
      <p:bldP spid="17445" grpId="0" animBg="1"/>
      <p:bldP spid="17446" grpId="0" animBg="1"/>
      <p:bldP spid="17447" grpId="0" animBg="1"/>
      <p:bldP spid="17448" grpId="0" animBg="1"/>
      <p:bldP spid="174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Decimals as Percents?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676400" y="5410200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Add the % sign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Move decimal point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2 places to the right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0" y="4495800"/>
            <a:ext cx="1981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2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43200" y="3810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0.375  as a percent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914400" y="1143000"/>
            <a:ext cx="723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Move decimal point 2 places to the right and add the % sign.</a:t>
            </a:r>
          </a:p>
        </p:txBody>
      </p:sp>
      <p:sp>
        <p:nvSpPr>
          <p:cNvPr id="6186" name="WordArt 42"/>
          <p:cNvSpPr>
            <a:spLocks noChangeArrowheads="1" noChangeShapeType="1" noTextEdit="1"/>
          </p:cNvSpPr>
          <p:nvPr/>
        </p:nvSpPr>
        <p:spPr bwMode="auto">
          <a:xfrm>
            <a:off x="1295400" y="28194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0.375</a:t>
            </a:r>
          </a:p>
        </p:txBody>
      </p:sp>
      <p:sp>
        <p:nvSpPr>
          <p:cNvPr id="6188" name="Freeform 44"/>
          <p:cNvSpPr>
            <a:spLocks/>
          </p:cNvSpPr>
          <p:nvPr/>
        </p:nvSpPr>
        <p:spPr bwMode="auto">
          <a:xfrm>
            <a:off x="1981200" y="34290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9" name="Freeform 45"/>
          <p:cNvSpPr>
            <a:spLocks/>
          </p:cNvSpPr>
          <p:nvPr/>
        </p:nvSpPr>
        <p:spPr bwMode="auto">
          <a:xfrm>
            <a:off x="2590800" y="34290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5181600" y="27432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37.5 %</a:t>
            </a:r>
          </a:p>
        </p:txBody>
      </p:sp>
      <p:sp>
        <p:nvSpPr>
          <p:cNvPr id="6191" name="WordArt 47"/>
          <p:cNvSpPr>
            <a:spLocks noChangeArrowheads="1" noChangeShapeType="1" noTextEdit="1"/>
          </p:cNvSpPr>
          <p:nvPr/>
        </p:nvSpPr>
        <p:spPr bwMode="auto">
          <a:xfrm>
            <a:off x="4267200" y="29718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192" name="WordArt 48"/>
          <p:cNvSpPr>
            <a:spLocks noChangeArrowheads="1" noChangeShapeType="1" noTextEdit="1"/>
          </p:cNvSpPr>
          <p:nvPr/>
        </p:nvSpPr>
        <p:spPr bwMode="auto">
          <a:xfrm>
            <a:off x="1295400" y="53340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2.867</a:t>
            </a:r>
          </a:p>
        </p:txBody>
      </p:sp>
      <p:sp>
        <p:nvSpPr>
          <p:cNvPr id="6193" name="Freeform 49"/>
          <p:cNvSpPr>
            <a:spLocks/>
          </p:cNvSpPr>
          <p:nvPr/>
        </p:nvSpPr>
        <p:spPr bwMode="auto">
          <a:xfrm>
            <a:off x="1981200" y="59436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4" name="Freeform 50"/>
          <p:cNvSpPr>
            <a:spLocks/>
          </p:cNvSpPr>
          <p:nvPr/>
        </p:nvSpPr>
        <p:spPr bwMode="auto">
          <a:xfrm>
            <a:off x="2590800" y="59436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5" name="WordArt 51"/>
          <p:cNvSpPr>
            <a:spLocks noChangeArrowheads="1" noChangeShapeType="1" noTextEdit="1"/>
          </p:cNvSpPr>
          <p:nvPr/>
        </p:nvSpPr>
        <p:spPr bwMode="auto">
          <a:xfrm>
            <a:off x="5181600" y="52578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286.7 %</a:t>
            </a:r>
          </a:p>
        </p:txBody>
      </p:sp>
      <p:sp>
        <p:nvSpPr>
          <p:cNvPr id="6196" name="WordArt 52"/>
          <p:cNvSpPr>
            <a:spLocks noChangeArrowheads="1" noChangeShapeType="1" noTextEdit="1"/>
          </p:cNvSpPr>
          <p:nvPr/>
        </p:nvSpPr>
        <p:spPr bwMode="auto">
          <a:xfrm>
            <a:off x="4267200" y="5486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1371600" y="40386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2.867  to a percent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9" grpId="0" autoUpdateAnimBg="0"/>
      <p:bldP spid="6185" grpId="0" autoUpdateAnimBg="0"/>
      <p:bldP spid="6186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0.625</a:t>
            </a:r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2133600" y="28956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2743200" y="28956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5334000" y="22098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62.5 %</a:t>
            </a:r>
          </a:p>
        </p:txBody>
      </p:sp>
      <p:sp>
        <p:nvSpPr>
          <p:cNvPr id="20487" name="WordArt 9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88" name="WordArt 10"/>
          <p:cNvSpPr>
            <a:spLocks noChangeArrowheads="1" noChangeShapeType="1" noTextEdit="1"/>
          </p:cNvSpPr>
          <p:nvPr/>
        </p:nvSpPr>
        <p:spPr bwMode="auto">
          <a:xfrm>
            <a:off x="1600200" y="3962400"/>
            <a:ext cx="76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.7</a:t>
            </a:r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1676400" y="4572000"/>
            <a:ext cx="6858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2362200" y="4572000"/>
            <a:ext cx="8382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5410200" y="38862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70 %</a:t>
            </a:r>
          </a:p>
        </p:txBody>
      </p:sp>
      <p:sp>
        <p:nvSpPr>
          <p:cNvPr id="20492" name="WordArt 14"/>
          <p:cNvSpPr>
            <a:spLocks noChangeArrowheads="1" noChangeShapeType="1" noTextEdit="1"/>
          </p:cNvSpPr>
          <p:nvPr/>
        </p:nvSpPr>
        <p:spPr bwMode="auto">
          <a:xfrm>
            <a:off x="4419600" y="41148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1143000" y="9906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decimals to percents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09600" y="51816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C0066"/>
                </a:solidFill>
              </a:rPr>
              <a:t>Make sure there are at least two digits at the decimal points; add zero where needed (this does not change the value of the number).</a:t>
            </a:r>
          </a:p>
        </p:txBody>
      </p:sp>
      <p:sp>
        <p:nvSpPr>
          <p:cNvPr id="30739" name="WordArt 19"/>
          <p:cNvSpPr>
            <a:spLocks noChangeArrowheads="1" noChangeShapeType="1" noTextEdit="1"/>
          </p:cNvSpPr>
          <p:nvPr/>
        </p:nvSpPr>
        <p:spPr bwMode="auto">
          <a:xfrm>
            <a:off x="2514600" y="3962400"/>
            <a:ext cx="53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  <p:bldP spid="30731" grpId="0" animBg="1"/>
      <p:bldP spid="30732" grpId="0" animBg="1"/>
      <p:bldP spid="30733" grpId="0" animBg="1"/>
      <p:bldP spid="30738" grpId="0" autoUpdateAnimBg="0"/>
      <p:bldP spid="307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Percents as decimals?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51816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remove the % sign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Move decimal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2 places to the left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315200" y="4495800"/>
            <a:ext cx="160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0" y="381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56.25 % as a decimal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77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Move decimal point 2 places to the </a:t>
            </a:r>
            <a:r>
              <a:rPr lang="en-US" sz="3600" b="1" u="sng">
                <a:solidFill>
                  <a:schemeClr val="accent2"/>
                </a:solidFill>
              </a:rPr>
              <a:t>LEFT</a:t>
            </a:r>
            <a:r>
              <a:rPr lang="en-US" sz="3600" b="1">
                <a:solidFill>
                  <a:schemeClr val="accent2"/>
                </a:solidFill>
              </a:rPr>
              <a:t> and remove the % sign.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47800" y="27432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56.25 %</a:t>
            </a:r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1295400" y="3429000"/>
            <a:ext cx="6096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905000" y="3429000"/>
            <a:ext cx="4572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5410200" y="27432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.5625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4648200" y="29718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1676400" y="441960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125 %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1.25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4724400" y="4572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2057400" y="4953000"/>
            <a:ext cx="5334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2590800" y="50292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2" grpId="0" animBg="1"/>
      <p:bldP spid="123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124200" y="4572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Express the percents as decimals</a:t>
            </a:r>
          </a:p>
        </p:txBody>
      </p:sp>
      <p:sp>
        <p:nvSpPr>
          <p:cNvPr id="23556" name="WordArt 5"/>
          <p:cNvSpPr>
            <a:spLocks noChangeArrowheads="1" noChangeShapeType="1" noTextEdit="1"/>
          </p:cNvSpPr>
          <p:nvPr/>
        </p:nvSpPr>
        <p:spPr bwMode="auto">
          <a:xfrm>
            <a:off x="2133600" y="24384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97 %</a:t>
            </a:r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905000" y="2895600"/>
            <a:ext cx="6096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2514600" y="2895600"/>
            <a:ext cx="4000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50292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.97</a:t>
            </a:r>
          </a:p>
        </p:txBody>
      </p:sp>
      <p:sp>
        <p:nvSpPr>
          <p:cNvPr id="23560" name="WordArt 9"/>
          <p:cNvSpPr>
            <a:spLocks noChangeArrowheads="1" noChangeShapeType="1" noTextEdit="1"/>
          </p:cNvSpPr>
          <p:nvPr/>
        </p:nvSpPr>
        <p:spPr bwMode="auto">
          <a:xfrm>
            <a:off x="4267200" y="2514600"/>
            <a:ext cx="355600" cy="249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3561" name="WordArt 10"/>
          <p:cNvSpPr>
            <a:spLocks noChangeArrowheads="1" noChangeShapeType="1" noTextEdit="1"/>
          </p:cNvSpPr>
          <p:nvPr/>
        </p:nvSpPr>
        <p:spPr bwMode="auto">
          <a:xfrm>
            <a:off x="2057400" y="3581400"/>
            <a:ext cx="152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3.5 %</a:t>
            </a:r>
          </a:p>
        </p:txBody>
      </p:sp>
      <p:sp>
        <p:nvSpPr>
          <p:cNvPr id="23562" name="WordArt 11"/>
          <p:cNvSpPr>
            <a:spLocks noChangeArrowheads="1" noChangeShapeType="1" noTextEdit="1"/>
          </p:cNvSpPr>
          <p:nvPr/>
        </p:nvSpPr>
        <p:spPr bwMode="auto">
          <a:xfrm>
            <a:off x="4191000" y="37338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5105400" y="35052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.035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1219200" y="4114800"/>
            <a:ext cx="725488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1905000" y="4191000"/>
            <a:ext cx="4762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1447800" y="3581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0</a:t>
            </a:r>
          </a:p>
        </p:txBody>
      </p:sp>
      <p:sp>
        <p:nvSpPr>
          <p:cNvPr id="23567" name="WordArt 16"/>
          <p:cNvSpPr>
            <a:spLocks noChangeArrowheads="1" noChangeShapeType="1" noTextEdit="1"/>
          </p:cNvSpPr>
          <p:nvPr/>
        </p:nvSpPr>
        <p:spPr bwMode="auto">
          <a:xfrm>
            <a:off x="1600200" y="5029200"/>
            <a:ext cx="205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42.8 %</a:t>
            </a:r>
          </a:p>
        </p:txBody>
      </p:sp>
      <p:sp>
        <p:nvSpPr>
          <p:cNvPr id="23568" name="WordArt 17"/>
          <p:cNvSpPr>
            <a:spLocks noChangeArrowheads="1" noChangeShapeType="1" noTextEdit="1"/>
          </p:cNvSpPr>
          <p:nvPr/>
        </p:nvSpPr>
        <p:spPr bwMode="auto">
          <a:xfrm>
            <a:off x="4191000" y="5181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5105400" y="50292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.428</a:t>
            </a:r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1295400" y="5638800"/>
            <a:ext cx="725488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1981200" y="5638800"/>
            <a:ext cx="4762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nimBg="1"/>
      <p:bldP spid="20492" grpId="0" animBg="1"/>
      <p:bldP spid="20493" grpId="0" animBg="1"/>
      <p:bldP spid="20494" grpId="0" animBg="1"/>
      <p:bldP spid="20495" grpId="0" animBg="1"/>
      <p:bldP spid="20498" grpId="0" animBg="1"/>
      <p:bldP spid="20499" grpId="0" animBg="1"/>
      <p:bldP spid="205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81000" y="2590800"/>
            <a:ext cx="838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Set up a proportion : "out of 100"</a:t>
            </a:r>
          </a:p>
        </p:txBody>
      </p:sp>
      <p:sp>
        <p:nvSpPr>
          <p:cNvPr id="24580" name="WordArt 7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fractions as  percents?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457200" y="4800600"/>
            <a:ext cx="8382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Change fraction to  decimal,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then change the decimal to percent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4038600" y="3810000"/>
            <a:ext cx="106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or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9" grpId="0" animBg="1"/>
      <p:bldP spid="153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95400" y="11430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Set up an  “ out of 100 ”  proportion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371600" y="38100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066800" y="3657600"/>
            <a:ext cx="8874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371600" y="3048000"/>
            <a:ext cx="268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209800" y="3505200"/>
            <a:ext cx="38100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3048000" y="3810000"/>
            <a:ext cx="83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95600" y="3657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WordArt 9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895600" y="3810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     as a percent.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57200" y="5181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C0066"/>
                </a:solidFill>
              </a:rPr>
              <a:t>Check to see how you would convert the first denominator to 100.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676400" y="4343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25</a:t>
            </a:r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2133600" y="4572000"/>
            <a:ext cx="1143000" cy="4826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676400" y="2590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25</a:t>
            </a:r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 flipV="1">
            <a:off x="2057400" y="2209800"/>
            <a:ext cx="1066800" cy="3810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3124200" y="30480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4343400" y="3429000"/>
            <a:ext cx="51435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618" name="WordArt 18"/>
          <p:cNvSpPr>
            <a:spLocks noChangeArrowheads="1" noChangeShapeType="1" noTextEdit="1"/>
          </p:cNvSpPr>
          <p:nvPr/>
        </p:nvSpPr>
        <p:spPr bwMode="auto">
          <a:xfrm>
            <a:off x="5638800" y="3200400"/>
            <a:ext cx="1143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25 %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990600" y="1752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66"/>
                </a:solidFill>
              </a:rPr>
              <a:t>Convert numerator</a:t>
            </a:r>
          </a:p>
        </p:txBody>
      </p:sp>
      <p:graphicFrame>
        <p:nvGraphicFramePr>
          <p:cNvPr id="5122" name="Object 23"/>
          <p:cNvGraphicFramePr>
            <a:graphicFrameLocks noChangeAspect="1"/>
          </p:cNvGraphicFramePr>
          <p:nvPr/>
        </p:nvGraphicFramePr>
        <p:xfrm>
          <a:off x="5029200" y="304800"/>
          <a:ext cx="422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04800"/>
                        <a:ext cx="422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11" grpId="0" autoUpdateAnimBg="0"/>
      <p:bldP spid="25612" grpId="0" autoUpdateAnimBg="0"/>
      <p:bldP spid="25613" grpId="0" animBg="1"/>
      <p:bldP spid="25614" grpId="0" autoUpdateAnimBg="0"/>
      <p:bldP spid="25615" grpId="0" animBg="1"/>
      <p:bldP spid="25616" grpId="0" animBg="1"/>
      <p:bldP spid="25617" grpId="0" animBg="1"/>
      <p:bldP spid="25618" grpId="0" animBg="1"/>
      <p:bldP spid="256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905000" y="12954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      as a percent.</a:t>
            </a:r>
          </a:p>
        </p:txBody>
      </p:sp>
      <p:sp>
        <p:nvSpPr>
          <p:cNvPr id="6148" name="WordArt 20"/>
          <p:cNvSpPr>
            <a:spLocks noChangeArrowheads="1" noChangeShapeType="1" noTextEdit="1"/>
          </p:cNvSpPr>
          <p:nvPr/>
        </p:nvSpPr>
        <p:spPr bwMode="auto">
          <a:xfrm>
            <a:off x="2667000" y="457200"/>
            <a:ext cx="3581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4114800" y="1143000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43000"/>
                        <a:ext cx="457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WordArt 23"/>
          <p:cNvSpPr>
            <a:spLocks noChangeArrowheads="1" noChangeShapeType="1" noTextEdit="1"/>
          </p:cNvSpPr>
          <p:nvPr/>
        </p:nvSpPr>
        <p:spPr bwMode="auto">
          <a:xfrm>
            <a:off x="1524000" y="40386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219200" y="3886200"/>
            <a:ext cx="8874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WordArt 25"/>
          <p:cNvSpPr>
            <a:spLocks noChangeArrowheads="1" noChangeShapeType="1" noTextEdit="1"/>
          </p:cNvSpPr>
          <p:nvPr/>
        </p:nvSpPr>
        <p:spPr bwMode="auto">
          <a:xfrm>
            <a:off x="1524000" y="3276600"/>
            <a:ext cx="268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6650" name="WordArt 26"/>
          <p:cNvSpPr>
            <a:spLocks noChangeArrowheads="1" noChangeShapeType="1" noTextEdit="1"/>
          </p:cNvSpPr>
          <p:nvPr/>
        </p:nvSpPr>
        <p:spPr bwMode="auto">
          <a:xfrm>
            <a:off x="2362200" y="3733800"/>
            <a:ext cx="38100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651" name="WordArt 27"/>
          <p:cNvSpPr>
            <a:spLocks noChangeArrowheads="1" noChangeShapeType="1" noTextEdit="1"/>
          </p:cNvSpPr>
          <p:nvPr/>
        </p:nvSpPr>
        <p:spPr bwMode="auto">
          <a:xfrm>
            <a:off x="3200400" y="4038600"/>
            <a:ext cx="83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3048000" y="3810000"/>
            <a:ext cx="1143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828800" y="45720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20</a:t>
            </a:r>
          </a:p>
        </p:txBody>
      </p:sp>
      <p:sp>
        <p:nvSpPr>
          <p:cNvPr id="26654" name="Freeform 30"/>
          <p:cNvSpPr>
            <a:spLocks/>
          </p:cNvSpPr>
          <p:nvPr/>
        </p:nvSpPr>
        <p:spPr bwMode="auto">
          <a:xfrm>
            <a:off x="2286000" y="4800600"/>
            <a:ext cx="1143000" cy="4826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828800" y="2819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20</a:t>
            </a: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 flipV="1">
            <a:off x="2209800" y="2438400"/>
            <a:ext cx="1066800" cy="3810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WordArt 33"/>
          <p:cNvSpPr>
            <a:spLocks noChangeArrowheads="1" noChangeShapeType="1" noTextEdit="1"/>
          </p:cNvSpPr>
          <p:nvPr/>
        </p:nvSpPr>
        <p:spPr bwMode="auto">
          <a:xfrm>
            <a:off x="3276600" y="32004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26658" name="WordArt 34"/>
          <p:cNvSpPr>
            <a:spLocks noChangeArrowheads="1" noChangeShapeType="1" noTextEdit="1"/>
          </p:cNvSpPr>
          <p:nvPr/>
        </p:nvSpPr>
        <p:spPr bwMode="auto">
          <a:xfrm>
            <a:off x="4495800" y="3657600"/>
            <a:ext cx="51435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659" name="WordArt 35"/>
          <p:cNvSpPr>
            <a:spLocks noChangeArrowheads="1" noChangeShapeType="1" noTextEdit="1"/>
          </p:cNvSpPr>
          <p:nvPr/>
        </p:nvSpPr>
        <p:spPr bwMode="auto">
          <a:xfrm>
            <a:off x="5562600" y="3429000"/>
            <a:ext cx="1371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60 %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nimBg="1"/>
      <p:bldP spid="26648" grpId="0" animBg="1"/>
      <p:bldP spid="26649" grpId="0" animBg="1"/>
      <p:bldP spid="26650" grpId="0" animBg="1"/>
      <p:bldP spid="26651" grpId="0" animBg="1"/>
      <p:bldP spid="26652" grpId="0" animBg="1"/>
      <p:bldP spid="26653" grpId="0" autoUpdateAnimBg="0"/>
      <p:bldP spid="26654" grpId="0" animBg="1"/>
      <p:bldP spid="26655" grpId="0" autoUpdateAnimBg="0"/>
      <p:bldP spid="26656" grpId="0" animBg="1"/>
      <p:bldP spid="26657" grpId="0" animBg="1"/>
      <p:bldP spid="26658" grpId="0" animBg="1"/>
      <p:bldP spid="266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fractions as decimals ?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447800" y="3962400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Numerator goes inside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219200" y="5105400"/>
            <a:ext cx="6629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Denominator goes outside</a:t>
            </a: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600200" y="29718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Use long division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fractions to percents.</a:t>
            </a:r>
          </a:p>
        </p:txBody>
      </p:sp>
      <p:sp>
        <p:nvSpPr>
          <p:cNvPr id="7178" name="WordArt 3"/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 some more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334000" y="1981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</a:t>
            </a:r>
          </a:p>
        </p:txBody>
      </p:sp>
      <p:sp>
        <p:nvSpPr>
          <p:cNvPr id="27665" name="WordArt 17"/>
          <p:cNvSpPr>
            <a:spLocks noChangeArrowheads="1" noChangeShapeType="1" noTextEdit="1"/>
          </p:cNvSpPr>
          <p:nvPr/>
        </p:nvSpPr>
        <p:spPr bwMode="auto">
          <a:xfrm>
            <a:off x="2209800" y="2362200"/>
            <a:ext cx="83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26 %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762000" y="2057400"/>
          <a:ext cx="12192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TestCheck Worksheet Builder Equation" r:id="rId3" imgW="444240" imgH="406080" progId="Equation">
                  <p:embed/>
                </p:oleObj>
              </mc:Choice>
              <mc:Fallback>
                <p:oleObj name="TestCheck Worksheet Builder Equation" r:id="rId3" imgW="444240" imgH="406080" progId="Equation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12192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4800600" y="2209800"/>
          <a:ext cx="130016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estCheck Worksheet Builder Equation" r:id="rId5" imgW="419040" imgH="419040" progId="Equation">
                  <p:embed/>
                </p:oleObj>
              </mc:Choice>
              <mc:Fallback>
                <p:oleObj name="TestCheck Worksheet Builder Equation" r:id="rId5" imgW="419040" imgH="419040" progId="Equatio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130016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838200" y="43434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TestCheck Worksheet Builder Equation" r:id="rId7" imgW="431640" imgH="419040" progId="Equation">
                  <p:embed/>
                </p:oleObj>
              </mc:Choice>
              <mc:Fallback>
                <p:oleObj name="TestCheck Worksheet Builder Equation" r:id="rId7" imgW="431640" imgH="419040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0" name="WordArt 22"/>
          <p:cNvSpPr>
            <a:spLocks noChangeArrowheads="1" noChangeShapeType="1" noTextEdit="1"/>
          </p:cNvSpPr>
          <p:nvPr/>
        </p:nvSpPr>
        <p:spPr bwMode="auto">
          <a:xfrm>
            <a:off x="7848600" y="251460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14 %</a:t>
            </a:r>
          </a:p>
        </p:txBody>
      </p:sp>
      <p:sp>
        <p:nvSpPr>
          <p:cNvPr id="27671" name="WordArt 23"/>
          <p:cNvSpPr>
            <a:spLocks noChangeArrowheads="1" noChangeShapeType="1" noTextEdit="1"/>
          </p:cNvSpPr>
          <p:nvPr/>
        </p:nvSpPr>
        <p:spPr bwMode="auto">
          <a:xfrm>
            <a:off x="3429000" y="4572000"/>
            <a:ext cx="76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24 %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248400" y="2209800"/>
          <a:ext cx="15240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TestCheck Worksheet Builder Equation" r:id="rId9" imgW="444240" imgH="406080" progId="Equation">
                  <p:embed/>
                </p:oleObj>
              </mc:Choice>
              <mc:Fallback>
                <p:oleObj name="TestCheck Worksheet Builder Equation" r:id="rId9" imgW="444240" imgH="406080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15240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410200" y="3124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371600" y="5105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371600" y="4038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4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400800" y="2133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14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905000" y="4221163"/>
          <a:ext cx="13716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TestCheck Worksheet Builder Equation" r:id="rId11" imgW="444240" imgH="406080" progId="Equation">
                  <p:embed/>
                </p:oleObj>
              </mc:Choice>
              <mc:Fallback>
                <p:oleObj name="TestCheck Worksheet Builder Equation" r:id="rId11" imgW="444240" imgH="406080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21163"/>
                        <a:ext cx="13716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2057400" y="4343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24</a:t>
            </a:r>
          </a:p>
        </p:txBody>
      </p:sp>
      <p:graphicFrame>
        <p:nvGraphicFramePr>
          <p:cNvPr id="7175" name="Object 5"/>
          <p:cNvGraphicFramePr>
            <a:graphicFrameLocks noChangeAspect="1"/>
          </p:cNvGraphicFramePr>
          <p:nvPr/>
        </p:nvGraphicFramePr>
        <p:xfrm>
          <a:off x="4972050" y="4343400"/>
          <a:ext cx="974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TestCheck Worksheet Builder Equation" r:id="rId12" imgW="368280" imgH="419040" progId="Equation">
                  <p:embed/>
                </p:oleObj>
              </mc:Choice>
              <mc:Fallback>
                <p:oleObj name="TestCheck Worksheet Builder Equation" r:id="rId12" imgW="368280" imgH="419040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4343400"/>
                        <a:ext cx="9747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3" name="WordArt 35"/>
          <p:cNvSpPr>
            <a:spLocks noChangeArrowheads="1" noChangeShapeType="1" noTextEdit="1"/>
          </p:cNvSpPr>
          <p:nvPr/>
        </p:nvSpPr>
        <p:spPr bwMode="auto">
          <a:xfrm>
            <a:off x="7620000" y="4572000"/>
            <a:ext cx="76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30 %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334000" y="5257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10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410200" y="4038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10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096000" y="4297363"/>
          <a:ext cx="13716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TestCheck Worksheet Builder Equation" r:id="rId14" imgW="444240" imgH="406080" progId="Equation">
                  <p:embed/>
                </p:oleObj>
              </mc:Choice>
              <mc:Fallback>
                <p:oleObj name="TestCheck Worksheet Builder Equation" r:id="rId14" imgW="444240" imgH="406080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3"/>
                        <a:ext cx="13716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248400" y="4343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30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utoUpdateAnimBg="0"/>
      <p:bldP spid="27665" grpId="0" animBg="1"/>
      <p:bldP spid="27670" grpId="0" animBg="1"/>
      <p:bldP spid="27671" grpId="0" animBg="1"/>
      <p:bldP spid="27674" grpId="0" autoUpdateAnimBg="0"/>
      <p:bldP spid="27676" grpId="0" autoUpdateAnimBg="0"/>
      <p:bldP spid="27678" grpId="0" autoUpdateAnimBg="0"/>
      <p:bldP spid="27679" grpId="0" autoUpdateAnimBg="0"/>
      <p:bldP spid="27681" grpId="0" autoUpdateAnimBg="0"/>
      <p:bldP spid="27683" grpId="0" animBg="1"/>
      <p:bldP spid="27684" grpId="0" autoUpdateAnimBg="0"/>
      <p:bldP spid="27685" grpId="0" autoUpdateAnimBg="0"/>
      <p:bldP spid="276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Or you can express fractions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</a:rPr>
              <a:t> as percents by long division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048000" y="27432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43200" y="2590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3124200" y="19812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4038600" y="2438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4953000" y="22098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0.25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762000" y="4953000"/>
            <a:ext cx="198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0.25 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2743200" y="5181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3505200" y="4953000"/>
            <a:ext cx="1524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25 %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28600" y="34290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percent by moving 2 </a:t>
            </a:r>
          </a:p>
          <a:p>
            <a:pPr algn="ctr"/>
            <a:r>
              <a:rPr lang="en-US" sz="3200" b="1">
                <a:solidFill>
                  <a:schemeClr val="accent2"/>
                </a:solidFill>
              </a:rPr>
              <a:t>decimal places to the right and adding % sign</a:t>
            </a:r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1371600" y="5715000"/>
            <a:ext cx="6096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1981200" y="5638800"/>
            <a:ext cx="533400" cy="4572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WordArt 25"/>
          <p:cNvSpPr>
            <a:spLocks noChangeArrowheads="1" noChangeShapeType="1" noTextEdit="1"/>
          </p:cNvSpPr>
          <p:nvPr/>
        </p:nvSpPr>
        <p:spPr bwMode="auto">
          <a:xfrm>
            <a:off x="5410200" y="5105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16410" name="WordArt 26"/>
          <p:cNvSpPr>
            <a:spLocks noChangeArrowheads="1" noChangeShapeType="1" noTextEdit="1"/>
          </p:cNvSpPr>
          <p:nvPr/>
        </p:nvSpPr>
        <p:spPr bwMode="auto">
          <a:xfrm>
            <a:off x="6553200" y="4953000"/>
            <a:ext cx="1981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25.0 %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9" grpId="0" animBg="1"/>
      <p:bldP spid="16391" grpId="0" animBg="1"/>
      <p:bldP spid="16392" grpId="0" animBg="1"/>
      <p:bldP spid="16394" grpId="0" animBg="1"/>
      <p:bldP spid="16396" grpId="0" animBg="1"/>
      <p:bldP spid="16397" grpId="0" animBg="1"/>
      <p:bldP spid="16399" grpId="0" animBg="1"/>
      <p:bldP spid="16401" grpId="0" animBg="1"/>
      <p:bldP spid="16406" grpId="0" autoUpdateAnimBg="0"/>
      <p:bldP spid="16407" grpId="0" animBg="1"/>
      <p:bldP spid="16408" grpId="0" animBg="1"/>
      <p:bldP spid="16409" grpId="0" animBg="1"/>
      <p:bldP spid="164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2"/>
          <p:cNvSpPr>
            <a:spLocks noChangeArrowheads="1" noChangeShapeType="1" noTextEdit="1"/>
          </p:cNvSpPr>
          <p:nvPr/>
        </p:nvSpPr>
        <p:spPr bwMode="auto">
          <a:xfrm>
            <a:off x="34290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Express fractions as percents by long division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2514600" y="19812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0.875</a:t>
            </a:r>
          </a:p>
        </p:txBody>
      </p:sp>
      <p:graphicFrame>
        <p:nvGraphicFramePr>
          <p:cNvPr id="8194" name="Object 17"/>
          <p:cNvGraphicFramePr>
            <a:graphicFrameLocks noChangeAspect="1"/>
          </p:cNvGraphicFramePr>
          <p:nvPr/>
        </p:nvGraphicFramePr>
        <p:xfrm>
          <a:off x="1028700" y="16002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TestCheck Worksheet Builder Equation" r:id="rId3" imgW="304560" imgH="406080" progId="Equation">
                  <p:embed/>
                </p:oleObj>
              </mc:Choice>
              <mc:Fallback>
                <p:oleObj name="TestCheck Worksheet Builder Equation" r:id="rId3" imgW="304560" imgH="406080" progId="Equation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6002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5181600" y="19050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87.5 %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4495800" y="20574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aphicFrame>
        <p:nvGraphicFramePr>
          <p:cNvPr id="8195" name="Object 20"/>
          <p:cNvGraphicFramePr>
            <a:graphicFrameLocks noChangeAspect="1"/>
          </p:cNvGraphicFramePr>
          <p:nvPr/>
        </p:nvGraphicFramePr>
        <p:xfrm>
          <a:off x="1066800" y="30480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estCheck Worksheet Builder Equation" r:id="rId5" imgW="304560" imgH="406080" progId="Equation">
                  <p:embed/>
                </p:oleObj>
              </mc:Choice>
              <mc:Fallback>
                <p:oleObj name="TestCheck Worksheet Builder Equation" r:id="rId5" imgW="304560" imgH="406080" progId="Equation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5" name="WordArt 21"/>
          <p:cNvSpPr>
            <a:spLocks noChangeArrowheads="1" noChangeShapeType="1" noTextEdit="1"/>
          </p:cNvSpPr>
          <p:nvPr/>
        </p:nvSpPr>
        <p:spPr bwMode="auto">
          <a:xfrm>
            <a:off x="2667000" y="3352800"/>
            <a:ext cx="121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1.25</a:t>
            </a:r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5181600" y="3276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125 %</a:t>
            </a:r>
          </a:p>
        </p:txBody>
      </p:sp>
      <p:sp>
        <p:nvSpPr>
          <p:cNvPr id="21527" name="WordArt 23"/>
          <p:cNvSpPr>
            <a:spLocks noChangeArrowheads="1" noChangeShapeType="1" noTextEdit="1"/>
          </p:cNvSpPr>
          <p:nvPr/>
        </p:nvSpPr>
        <p:spPr bwMode="auto">
          <a:xfrm>
            <a:off x="4495800" y="3429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aphicFrame>
        <p:nvGraphicFramePr>
          <p:cNvPr id="8196" name="Object 24"/>
          <p:cNvGraphicFramePr>
            <a:graphicFrameLocks noChangeAspect="1"/>
          </p:cNvGraphicFramePr>
          <p:nvPr/>
        </p:nvGraphicFramePr>
        <p:xfrm>
          <a:off x="1066800" y="46482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TestCheck Worksheet Builder Equation" r:id="rId7" imgW="304560" imgH="406080" progId="Equation">
                  <p:embed/>
                </p:oleObj>
              </mc:Choice>
              <mc:Fallback>
                <p:oleObj name="TestCheck Worksheet Builder Equation" r:id="rId7" imgW="304560" imgH="406080" progId="Equation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4495800" y="50292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1533" name="WordArt 29"/>
          <p:cNvSpPr>
            <a:spLocks noChangeArrowheads="1" noChangeShapeType="1" noTextEdit="1"/>
          </p:cNvSpPr>
          <p:nvPr/>
        </p:nvSpPr>
        <p:spPr bwMode="auto">
          <a:xfrm>
            <a:off x="5105400" y="4876800"/>
            <a:ext cx="1752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37.5 %</a:t>
            </a:r>
          </a:p>
        </p:txBody>
      </p:sp>
      <p:sp>
        <p:nvSpPr>
          <p:cNvPr id="21535" name="WordArt 31"/>
          <p:cNvSpPr>
            <a:spLocks noChangeArrowheads="1" noChangeShapeType="1" noTextEdit="1"/>
          </p:cNvSpPr>
          <p:nvPr/>
        </p:nvSpPr>
        <p:spPr bwMode="auto">
          <a:xfrm>
            <a:off x="2743200" y="49530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.375</a:t>
            </a:r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2971800" y="2514600"/>
            <a:ext cx="3810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3352800" y="2438400"/>
            <a:ext cx="3048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3124200" y="3886200"/>
            <a:ext cx="3810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3505200" y="3810000"/>
            <a:ext cx="3810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2819400" y="5486400"/>
            <a:ext cx="461963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9"/>
          <p:cNvSpPr>
            <a:spLocks/>
          </p:cNvSpPr>
          <p:nvPr/>
        </p:nvSpPr>
        <p:spPr bwMode="auto">
          <a:xfrm>
            <a:off x="3200400" y="5410200"/>
            <a:ext cx="369888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22" grpId="0" animBg="1"/>
      <p:bldP spid="21523" grpId="0" animBg="1"/>
      <p:bldP spid="21525" grpId="0" animBg="1"/>
      <p:bldP spid="21526" grpId="0" animBg="1"/>
      <p:bldP spid="21527" grpId="0" animBg="1"/>
      <p:bldP spid="21531" grpId="0" animBg="1"/>
      <p:bldP spid="21533" grpId="0" animBg="1"/>
      <p:bldP spid="21535" grpId="0" animBg="1"/>
      <p:bldP spid="21538" grpId="0" animBg="1"/>
      <p:bldP spid="21539" grpId="0" animBg="1"/>
      <p:bldP spid="21540" grpId="0" animBg="1"/>
      <p:bldP spid="21541" grpId="0" animBg="1"/>
      <p:bldP spid="21542" grpId="0" animBg="1"/>
      <p:bldP spid="215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percents as fractions?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04800" y="3124200"/>
            <a:ext cx="838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Divide the number by 100 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304800" y="4191000"/>
            <a:ext cx="838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Remove the percent symbol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0"/>
            <a:ext cx="3581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Simplify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Express percents to fractions by dividing by 100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505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3733800" y="1905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9225" name="WordArt 7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226" name="WordArt 8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30 %</a:t>
            </a: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5181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6400800" y="25908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62484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WordArt 20"/>
          <p:cNvSpPr>
            <a:spLocks noChangeArrowheads="1" noChangeShapeType="1" noTextEdit="1"/>
          </p:cNvSpPr>
          <p:nvPr/>
        </p:nvSpPr>
        <p:spPr bwMode="auto">
          <a:xfrm>
            <a:off x="6477000" y="1905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2549" name="WordArt 21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35814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WordArt 23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234" name="WordArt 24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235" name="WordArt 25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6 %</a:t>
            </a:r>
          </a:p>
        </p:txBody>
      </p:sp>
      <p:sp>
        <p:nvSpPr>
          <p:cNvPr id="22554" name="WordArt 26"/>
          <p:cNvSpPr>
            <a:spLocks noChangeArrowheads="1" noChangeShapeType="1" noTextEdit="1"/>
          </p:cNvSpPr>
          <p:nvPr/>
        </p:nvSpPr>
        <p:spPr bwMode="auto">
          <a:xfrm>
            <a:off x="5257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55" name="WordArt 27"/>
          <p:cNvSpPr>
            <a:spLocks noChangeArrowheads="1" noChangeShapeType="1" noTextEdit="1"/>
          </p:cNvSpPr>
          <p:nvPr/>
        </p:nvSpPr>
        <p:spPr bwMode="auto">
          <a:xfrm>
            <a:off x="6477000" y="39624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3246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9240" name="WordArt 43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180 %</a:t>
            </a:r>
          </a:p>
        </p:txBody>
      </p:sp>
      <p:sp>
        <p:nvSpPr>
          <p:cNvPr id="9241" name="WordArt 44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73" name="WordArt 45"/>
          <p:cNvSpPr>
            <a:spLocks noChangeArrowheads="1" noChangeShapeType="1" noTextEdit="1"/>
          </p:cNvSpPr>
          <p:nvPr/>
        </p:nvSpPr>
        <p:spPr bwMode="auto">
          <a:xfrm>
            <a:off x="2971800" y="5562600"/>
            <a:ext cx="9747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2895600" y="5410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WordArt 47"/>
          <p:cNvSpPr>
            <a:spLocks noChangeArrowheads="1" noChangeShapeType="1" noTextEdit="1"/>
          </p:cNvSpPr>
          <p:nvPr/>
        </p:nvSpPr>
        <p:spPr bwMode="auto">
          <a:xfrm>
            <a:off x="2971800" y="4876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180</a:t>
            </a:r>
          </a:p>
        </p:txBody>
      </p:sp>
      <p:sp>
        <p:nvSpPr>
          <p:cNvPr id="22577" name="WordArt 49"/>
          <p:cNvSpPr>
            <a:spLocks noChangeArrowheads="1" noChangeShapeType="1" noTextEdit="1"/>
          </p:cNvSpPr>
          <p:nvPr/>
        </p:nvSpPr>
        <p:spPr bwMode="auto">
          <a:xfrm>
            <a:off x="43434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78" name="WordArt 50"/>
          <p:cNvSpPr>
            <a:spLocks noChangeArrowheads="1" noChangeShapeType="1" noTextEdit="1"/>
          </p:cNvSpPr>
          <p:nvPr/>
        </p:nvSpPr>
        <p:spPr bwMode="auto">
          <a:xfrm>
            <a:off x="5029200" y="5562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0" name="WordArt 52"/>
          <p:cNvSpPr>
            <a:spLocks noChangeArrowheads="1" noChangeShapeType="1" noTextEdit="1"/>
          </p:cNvSpPr>
          <p:nvPr/>
        </p:nvSpPr>
        <p:spPr bwMode="auto">
          <a:xfrm>
            <a:off x="5029200" y="48768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graphicFrame>
        <p:nvGraphicFramePr>
          <p:cNvPr id="22581" name="Object 53"/>
          <p:cNvGraphicFramePr>
            <a:graphicFrameLocks noChangeAspect="1"/>
          </p:cNvGraphicFramePr>
          <p:nvPr/>
        </p:nvGraphicFramePr>
        <p:xfrm>
          <a:off x="5943600" y="4800600"/>
          <a:ext cx="9636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TestCheck Worksheet Builder Equation" r:id="rId3" imgW="304560" imgH="406080" progId="Equation">
                  <p:embed/>
                </p:oleObj>
              </mc:Choice>
              <mc:Fallback>
                <p:oleObj name="TestCheck Worksheet Builder Equation" r:id="rId3" imgW="304560" imgH="406080" progId="Equation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00600"/>
                        <a:ext cx="9636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2" name="Object 54"/>
          <p:cNvGraphicFramePr>
            <a:graphicFrameLocks noChangeAspect="1"/>
          </p:cNvGraphicFramePr>
          <p:nvPr/>
        </p:nvGraphicFramePr>
        <p:xfrm>
          <a:off x="7042150" y="4724400"/>
          <a:ext cx="12049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TestCheck Worksheet Builder Equation" r:id="rId5" imgW="380880" imgH="406080" progId="Equation">
                  <p:embed/>
                </p:oleObj>
              </mc:Choice>
              <mc:Fallback>
                <p:oleObj name="TestCheck Worksheet Builder Equation" r:id="rId5" imgW="380880" imgH="406080" progId="Equation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0" y="4724400"/>
                        <a:ext cx="12049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4" grpId="0" animBg="1"/>
      <p:bldP spid="22555" grpId="0" animBg="1"/>
      <p:bldP spid="22556" grpId="0" animBg="1"/>
      <p:bldP spid="22557" grpId="0" animBg="1"/>
      <p:bldP spid="22573" grpId="0" animBg="1"/>
      <p:bldP spid="22574" grpId="0" animBg="1"/>
      <p:bldP spid="22575" grpId="0" animBg="1"/>
      <p:bldP spid="22577" grpId="0" animBg="1"/>
      <p:bldP spid="22578" grpId="0" animBg="1"/>
      <p:bldP spid="22579" grpId="0" animBg="1"/>
      <p:bldP spid="225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Express percents to fractions by dividing by 100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505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3733800" y="1905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</a:t>
            </a:r>
          </a:p>
        </p:txBody>
      </p:sp>
      <p:sp>
        <p:nvSpPr>
          <p:cNvPr id="10248" name="WordArt 7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249" name="WordArt 8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35 %</a:t>
            </a:r>
          </a:p>
        </p:txBody>
      </p:sp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5181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6400800" y="25908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62484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6477000" y="1905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31757" name="WordArt 13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5814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3962400" y="33528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0257" name="WordArt 16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258" name="WordArt 17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5 %</a:t>
            </a:r>
          </a:p>
        </p:txBody>
      </p:sp>
      <p:sp>
        <p:nvSpPr>
          <p:cNvPr id="31762" name="WordArt 18"/>
          <p:cNvSpPr>
            <a:spLocks noChangeArrowheads="1" noChangeShapeType="1" noTextEdit="1"/>
          </p:cNvSpPr>
          <p:nvPr/>
        </p:nvSpPr>
        <p:spPr bwMode="auto">
          <a:xfrm>
            <a:off x="5257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6477000" y="39624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63246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WordArt 21"/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0263" name="WordArt 22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130 %</a:t>
            </a:r>
          </a:p>
        </p:txBody>
      </p:sp>
      <p:sp>
        <p:nvSpPr>
          <p:cNvPr id="10264" name="WordArt 23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68" name="WordArt 24"/>
          <p:cNvSpPr>
            <a:spLocks noChangeArrowheads="1" noChangeShapeType="1" noTextEdit="1"/>
          </p:cNvSpPr>
          <p:nvPr/>
        </p:nvSpPr>
        <p:spPr bwMode="auto">
          <a:xfrm>
            <a:off x="2971800" y="5562600"/>
            <a:ext cx="9747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2895600" y="5410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WordArt 26"/>
          <p:cNvSpPr>
            <a:spLocks noChangeArrowheads="1" noChangeShapeType="1" noTextEdit="1"/>
          </p:cNvSpPr>
          <p:nvPr/>
        </p:nvSpPr>
        <p:spPr bwMode="auto">
          <a:xfrm>
            <a:off x="2971800" y="4876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130</a:t>
            </a:r>
          </a:p>
        </p:txBody>
      </p:sp>
      <p:sp>
        <p:nvSpPr>
          <p:cNvPr id="31771" name="WordArt 27"/>
          <p:cNvSpPr>
            <a:spLocks noChangeArrowheads="1" noChangeShapeType="1" noTextEdit="1"/>
          </p:cNvSpPr>
          <p:nvPr/>
        </p:nvSpPr>
        <p:spPr bwMode="auto">
          <a:xfrm>
            <a:off x="43434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72" name="WordArt 28"/>
          <p:cNvSpPr>
            <a:spLocks noChangeArrowheads="1" noChangeShapeType="1" noTextEdit="1"/>
          </p:cNvSpPr>
          <p:nvPr/>
        </p:nvSpPr>
        <p:spPr bwMode="auto">
          <a:xfrm>
            <a:off x="5029200" y="5562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WordArt 30"/>
          <p:cNvSpPr>
            <a:spLocks noChangeArrowheads="1" noChangeShapeType="1" noTextEdit="1"/>
          </p:cNvSpPr>
          <p:nvPr/>
        </p:nvSpPr>
        <p:spPr bwMode="auto">
          <a:xfrm>
            <a:off x="5029200" y="48768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</a:t>
            </a:r>
          </a:p>
        </p:txBody>
      </p:sp>
      <p:graphicFrame>
        <p:nvGraphicFramePr>
          <p:cNvPr id="31776" name="Object 32"/>
          <p:cNvGraphicFramePr>
            <a:graphicFrameLocks noChangeAspect="1"/>
          </p:cNvGraphicFramePr>
          <p:nvPr/>
        </p:nvGraphicFramePr>
        <p:xfrm>
          <a:off x="6127750" y="4724400"/>
          <a:ext cx="14462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estCheck Worksheet Builder Equation" r:id="rId3" imgW="457200" imgH="406080" progId="Equation">
                  <p:embed/>
                </p:oleObj>
              </mc:Choice>
              <mc:Fallback>
                <p:oleObj name="TestCheck Worksheet Builder Equation" r:id="rId3" imgW="457200" imgH="406080" progId="Equation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4724400"/>
                        <a:ext cx="14462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2" grpId="0" animBg="1"/>
      <p:bldP spid="31763" grpId="0" animBg="1"/>
      <p:bldP spid="31764" grpId="0" animBg="1"/>
      <p:bldP spid="31765" grpId="0" animBg="1"/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5105400" y="76200"/>
          <a:ext cx="762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200"/>
                        <a:ext cx="762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971800" y="333375"/>
            <a:ext cx="190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Express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867400" y="333375"/>
            <a:ext cx="296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as a decimal.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90600" y="213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 flipH="1">
            <a:off x="1752600" y="1828800"/>
            <a:ext cx="74613" cy="8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1981200" y="15240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-24</a:t>
            </a:r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838200" y="21336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219200" y="3200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6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667000" y="2590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4419600" y="17526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Begin long division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Add decimal and zeros as needed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4419600" y="30480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Align decimal and divide</a:t>
            </a: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2743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Terminate</a:t>
            </a:r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5257800" y="6096000"/>
            <a:ext cx="2514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Repeat</a:t>
            </a: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6172200" y="5562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OR</a:t>
            </a: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7</a:t>
            </a: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1676400" y="3810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-56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1905000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WordArt 29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200400" y="26670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2" name="WordArt 32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3" name="WordArt 33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5154" name="WordArt 34"/>
          <p:cNvSpPr>
            <a:spLocks noChangeArrowheads="1" noChangeShapeType="1" noTextEdit="1"/>
          </p:cNvSpPr>
          <p:nvPr/>
        </p:nvSpPr>
        <p:spPr bwMode="auto">
          <a:xfrm>
            <a:off x="2057400" y="48768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2286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WordArt 36"/>
          <p:cNvSpPr>
            <a:spLocks noChangeArrowheads="1" noChangeShapeType="1" noTextEdit="1"/>
          </p:cNvSpPr>
          <p:nvPr/>
        </p:nvSpPr>
        <p:spPr bwMode="auto">
          <a:xfrm>
            <a:off x="2971800" y="54102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990600" y="12954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WordArt 38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411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Answer will: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28"/>
          <p:cNvSpPr txBox="1">
            <a:spLocks noChangeArrowheads="1"/>
          </p:cNvSpPr>
          <p:nvPr/>
        </p:nvSpPr>
        <p:spPr bwMode="auto">
          <a:xfrm>
            <a:off x="2590800" y="304800"/>
            <a:ext cx="190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Express</a:t>
            </a:r>
          </a:p>
        </p:txBody>
      </p:sp>
      <p:sp>
        <p:nvSpPr>
          <p:cNvPr id="2052" name="Text Box 1029"/>
          <p:cNvSpPr txBox="1">
            <a:spLocks noChangeArrowheads="1"/>
          </p:cNvSpPr>
          <p:nvPr/>
        </p:nvSpPr>
        <p:spPr bwMode="auto">
          <a:xfrm>
            <a:off x="5334000" y="304800"/>
            <a:ext cx="296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as a decimal.</a:t>
            </a:r>
          </a:p>
        </p:txBody>
      </p:sp>
      <p:sp>
        <p:nvSpPr>
          <p:cNvPr id="29702" name="Line 1030"/>
          <p:cNvSpPr>
            <a:spLocks noChangeShapeType="1"/>
          </p:cNvSpPr>
          <p:nvPr/>
        </p:nvSpPr>
        <p:spPr bwMode="auto">
          <a:xfrm>
            <a:off x="2743200" y="2667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WordArt 1031"/>
          <p:cNvSpPr>
            <a:spLocks noChangeArrowheads="1" noChangeShapeType="1" noTextEdit="1"/>
          </p:cNvSpPr>
          <p:nvPr/>
        </p:nvSpPr>
        <p:spPr bwMode="auto">
          <a:xfrm flipH="1">
            <a:off x="3505200" y="2362200"/>
            <a:ext cx="74613" cy="8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9704" name="WordArt 1032"/>
          <p:cNvSpPr>
            <a:spLocks noChangeArrowheads="1" noChangeShapeType="1" noTextEdit="1"/>
          </p:cNvSpPr>
          <p:nvPr/>
        </p:nvSpPr>
        <p:spPr bwMode="auto">
          <a:xfrm>
            <a:off x="3048000" y="20574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05" name="WordArt 1033"/>
          <p:cNvSpPr>
            <a:spLocks noChangeArrowheads="1" noChangeShapeType="1" noTextEdit="1"/>
          </p:cNvSpPr>
          <p:nvPr/>
        </p:nvSpPr>
        <p:spPr bwMode="auto">
          <a:xfrm>
            <a:off x="3733800" y="20574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7</a:t>
            </a:r>
          </a:p>
        </p:txBody>
      </p:sp>
      <p:sp>
        <p:nvSpPr>
          <p:cNvPr id="29706" name="WordArt 1034"/>
          <p:cNvSpPr>
            <a:spLocks noChangeArrowheads="1" noChangeShapeType="1" noTextEdit="1"/>
          </p:cNvSpPr>
          <p:nvPr/>
        </p:nvSpPr>
        <p:spPr bwMode="auto">
          <a:xfrm>
            <a:off x="2743200" y="33528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-28</a:t>
            </a:r>
          </a:p>
        </p:txBody>
      </p:sp>
      <p:sp>
        <p:nvSpPr>
          <p:cNvPr id="29707" name="Freeform 1035"/>
          <p:cNvSpPr>
            <a:spLocks/>
          </p:cNvSpPr>
          <p:nvPr/>
        </p:nvSpPr>
        <p:spPr bwMode="auto">
          <a:xfrm>
            <a:off x="2590800" y="26670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WordArt 1036"/>
          <p:cNvSpPr>
            <a:spLocks noChangeArrowheads="1" noChangeShapeType="1" noTextEdit="1"/>
          </p:cNvSpPr>
          <p:nvPr/>
        </p:nvSpPr>
        <p:spPr bwMode="auto">
          <a:xfrm>
            <a:off x="2362200" y="2819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29709" name="WordArt 1037"/>
          <p:cNvSpPr>
            <a:spLocks noChangeArrowheads="1" noChangeShapeType="1" noTextEdit="1"/>
          </p:cNvSpPr>
          <p:nvPr/>
        </p:nvSpPr>
        <p:spPr bwMode="auto">
          <a:xfrm>
            <a:off x="3124200" y="28194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29710" name="WordArt 1038"/>
          <p:cNvSpPr>
            <a:spLocks noChangeArrowheads="1" noChangeShapeType="1" noTextEdit="1"/>
          </p:cNvSpPr>
          <p:nvPr/>
        </p:nvSpPr>
        <p:spPr bwMode="auto">
          <a:xfrm>
            <a:off x="3505200" y="28194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29711" name="Line 1039"/>
          <p:cNvSpPr>
            <a:spLocks noChangeShapeType="1"/>
          </p:cNvSpPr>
          <p:nvPr/>
        </p:nvSpPr>
        <p:spPr bwMode="auto">
          <a:xfrm>
            <a:off x="2971800" y="3733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WordArt 1040"/>
          <p:cNvSpPr>
            <a:spLocks noChangeArrowheads="1" noChangeShapeType="1" noTextEdit="1"/>
          </p:cNvSpPr>
          <p:nvPr/>
        </p:nvSpPr>
        <p:spPr bwMode="auto">
          <a:xfrm>
            <a:off x="3733800" y="3810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9713" name="Line 1041"/>
          <p:cNvSpPr>
            <a:spLocks noChangeShapeType="1"/>
          </p:cNvSpPr>
          <p:nvPr/>
        </p:nvSpPr>
        <p:spPr bwMode="auto">
          <a:xfrm>
            <a:off x="4419600" y="31242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WordArt 1048"/>
          <p:cNvSpPr>
            <a:spLocks noChangeArrowheads="1" noChangeShapeType="1" noTextEdit="1"/>
          </p:cNvSpPr>
          <p:nvPr/>
        </p:nvSpPr>
        <p:spPr bwMode="auto">
          <a:xfrm>
            <a:off x="4267200" y="3810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21" name="WordArt 1049"/>
          <p:cNvSpPr>
            <a:spLocks noChangeArrowheads="1" noChangeShapeType="1" noTextEdit="1"/>
          </p:cNvSpPr>
          <p:nvPr/>
        </p:nvSpPr>
        <p:spPr bwMode="auto">
          <a:xfrm>
            <a:off x="4191000" y="20574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9722" name="WordArt 1050"/>
          <p:cNvSpPr>
            <a:spLocks noChangeArrowheads="1" noChangeShapeType="1" noTextEdit="1"/>
          </p:cNvSpPr>
          <p:nvPr/>
        </p:nvSpPr>
        <p:spPr bwMode="auto">
          <a:xfrm>
            <a:off x="3429000" y="4343400"/>
            <a:ext cx="1219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-20</a:t>
            </a:r>
          </a:p>
        </p:txBody>
      </p:sp>
      <p:sp>
        <p:nvSpPr>
          <p:cNvPr id="29723" name="Line 1051"/>
          <p:cNvSpPr>
            <a:spLocks noChangeShapeType="1"/>
          </p:cNvSpPr>
          <p:nvPr/>
        </p:nvSpPr>
        <p:spPr bwMode="auto">
          <a:xfrm>
            <a:off x="36576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WordArt 1052"/>
          <p:cNvSpPr>
            <a:spLocks noChangeArrowheads="1" noChangeShapeType="1" noTextEdit="1"/>
          </p:cNvSpPr>
          <p:nvPr/>
        </p:nvSpPr>
        <p:spPr bwMode="auto">
          <a:xfrm>
            <a:off x="4191000" y="4953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32" name="Oval 1060"/>
          <p:cNvSpPr>
            <a:spLocks noChangeArrowheads="1"/>
          </p:cNvSpPr>
          <p:nvPr/>
        </p:nvSpPr>
        <p:spPr bwMode="auto">
          <a:xfrm>
            <a:off x="2743200" y="18288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WordArt 1062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1981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graphicFrame>
        <p:nvGraphicFramePr>
          <p:cNvPr id="2050" name="Object 1063"/>
          <p:cNvGraphicFramePr>
            <a:graphicFrameLocks noChangeAspect="1"/>
          </p:cNvGraphicFramePr>
          <p:nvPr/>
        </p:nvGraphicFramePr>
        <p:xfrm>
          <a:off x="4724400" y="304800"/>
          <a:ext cx="422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"/>
                        <a:ext cx="422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8458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mixed numbers as decimals ?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85800" y="3200400"/>
            <a:ext cx="78486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Set up long division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on the fraction part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066800" y="5029200"/>
            <a:ext cx="70104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Place whole number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in front of decimal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953000" y="76200"/>
          <a:ext cx="10842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76200"/>
                        <a:ext cx="10842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971800" y="333375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Convert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867400" y="333375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to a decimal.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990600" y="213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flipH="1">
            <a:off x="1752600" y="1828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981200" y="15240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- 8</a:t>
            </a: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838200" y="21336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</a:t>
            </a: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219200" y="3200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667000" y="2590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WordArt 19"/>
          <p:cNvSpPr>
            <a:spLocks noChangeArrowheads="1" noChangeShapeType="1" noTextEdit="1"/>
          </p:cNvSpPr>
          <p:nvPr/>
        </p:nvSpPr>
        <p:spPr bwMode="auto">
          <a:xfrm>
            <a:off x="4191000" y="1676400"/>
            <a:ext cx="4572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* Set up long division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 on the fraction part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 and complete the division.</a:t>
            </a:r>
          </a:p>
        </p:txBody>
      </p:sp>
      <p:sp>
        <p:nvSpPr>
          <p:cNvPr id="7193" name="WordArt 25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194" name="WordArt 2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1524000" y="3810000"/>
            <a:ext cx="129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-16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905000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WordArt 29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3200400" y="26670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7202" name="WordArt 34"/>
          <p:cNvSpPr>
            <a:spLocks noChangeArrowheads="1" noChangeShapeType="1" noTextEdit="1"/>
          </p:cNvSpPr>
          <p:nvPr/>
        </p:nvSpPr>
        <p:spPr bwMode="auto">
          <a:xfrm>
            <a:off x="2057400" y="48768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286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WordArt 36"/>
          <p:cNvSpPr>
            <a:spLocks noChangeArrowheads="1" noChangeShapeType="1" noTextEdit="1"/>
          </p:cNvSpPr>
          <p:nvPr/>
        </p:nvSpPr>
        <p:spPr bwMode="auto">
          <a:xfrm>
            <a:off x="2971800" y="54102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>
            <a:off x="990600" y="12954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8366125" y="613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7208" name="WordArt 40"/>
          <p:cNvSpPr>
            <a:spLocks noChangeArrowheads="1" noChangeShapeType="1" noTextEdit="1"/>
          </p:cNvSpPr>
          <p:nvPr/>
        </p:nvSpPr>
        <p:spPr bwMode="auto">
          <a:xfrm>
            <a:off x="4876800" y="3429000"/>
            <a:ext cx="342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Place whole number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in front of decimal</a:t>
            </a: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H="1">
            <a:off x="1676400" y="914400"/>
            <a:ext cx="3276600" cy="45720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0" name="WordArt 42"/>
          <p:cNvSpPr>
            <a:spLocks noChangeArrowheads="1" noChangeShapeType="1" noTextEdit="1"/>
          </p:cNvSpPr>
          <p:nvPr/>
        </p:nvSpPr>
        <p:spPr bwMode="auto">
          <a:xfrm>
            <a:off x="4953000" y="502920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This is the final answer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3" grpId="0" animBg="1"/>
      <p:bldP spid="7204" grpId="0" animBg="1"/>
      <p:bldP spid="7205" grpId="0" animBg="1"/>
      <p:bldP spid="7207" grpId="0" autoUpdateAnimBg="0"/>
      <p:bldP spid="7208" grpId="0" animBg="1"/>
      <p:bldP spid="7209" grpId="0" animBg="1"/>
      <p:bldP spid="72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7" name="Text Box 1059"/>
          <p:cNvSpPr txBox="1">
            <a:spLocks noChangeArrowheads="1"/>
          </p:cNvSpPr>
          <p:nvPr/>
        </p:nvSpPr>
        <p:spPr bwMode="auto">
          <a:xfrm>
            <a:off x="8366125" y="613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28709" name="Line 1061"/>
          <p:cNvSpPr>
            <a:spLocks noChangeShapeType="1"/>
          </p:cNvSpPr>
          <p:nvPr/>
        </p:nvSpPr>
        <p:spPr bwMode="auto">
          <a:xfrm flipH="1">
            <a:off x="2819400" y="838200"/>
            <a:ext cx="1905000" cy="83820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1062"/>
          <p:cNvSpPr txBox="1">
            <a:spLocks noChangeArrowheads="1"/>
          </p:cNvSpPr>
          <p:nvPr/>
        </p:nvSpPr>
        <p:spPr bwMode="auto">
          <a:xfrm>
            <a:off x="2590800" y="304800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Convert</a:t>
            </a:r>
          </a:p>
        </p:txBody>
      </p:sp>
      <p:sp>
        <p:nvSpPr>
          <p:cNvPr id="4102" name="Text Box 1063"/>
          <p:cNvSpPr txBox="1">
            <a:spLocks noChangeArrowheads="1"/>
          </p:cNvSpPr>
          <p:nvPr/>
        </p:nvSpPr>
        <p:spPr bwMode="auto">
          <a:xfrm>
            <a:off x="5791200" y="304800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to a decimal.</a:t>
            </a:r>
          </a:p>
        </p:txBody>
      </p:sp>
      <p:sp>
        <p:nvSpPr>
          <p:cNvPr id="4103" name="WordArt 1064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1981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graphicFrame>
        <p:nvGraphicFramePr>
          <p:cNvPr id="4098" name="Object 1065"/>
          <p:cNvGraphicFramePr>
            <a:graphicFrameLocks noChangeAspect="1"/>
          </p:cNvGraphicFramePr>
          <p:nvPr/>
        </p:nvGraphicFramePr>
        <p:xfrm>
          <a:off x="4724400" y="228600"/>
          <a:ext cx="9413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estCheck Worksheet Builder Equation" r:id="rId3" imgW="368280" imgH="419040" progId="Equation">
                  <p:embed/>
                </p:oleObj>
              </mc:Choice>
              <mc:Fallback>
                <p:oleObj name="TestCheck Worksheet Builder Equation" r:id="rId3" imgW="368280" imgH="419040" progId="Equation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"/>
                        <a:ext cx="9413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4" name="Line 1066"/>
          <p:cNvSpPr>
            <a:spLocks noChangeShapeType="1"/>
          </p:cNvSpPr>
          <p:nvPr/>
        </p:nvSpPr>
        <p:spPr bwMode="auto">
          <a:xfrm>
            <a:off x="2362200" y="2286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WordArt 1067"/>
          <p:cNvSpPr>
            <a:spLocks noChangeArrowheads="1" noChangeShapeType="1" noTextEdit="1"/>
          </p:cNvSpPr>
          <p:nvPr/>
        </p:nvSpPr>
        <p:spPr bwMode="auto">
          <a:xfrm flipH="1">
            <a:off x="3200400" y="2133600"/>
            <a:ext cx="762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gnboard"/>
              </a:rPr>
              <a:t>.</a:t>
            </a:r>
          </a:p>
        </p:txBody>
      </p:sp>
      <p:sp>
        <p:nvSpPr>
          <p:cNvPr id="28716" name="WordArt 1068"/>
          <p:cNvSpPr>
            <a:spLocks noChangeArrowheads="1" noChangeShapeType="1" noTextEdit="1"/>
          </p:cNvSpPr>
          <p:nvPr/>
        </p:nvSpPr>
        <p:spPr bwMode="auto">
          <a:xfrm>
            <a:off x="2438400" y="17526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12</a:t>
            </a:r>
          </a:p>
        </p:txBody>
      </p:sp>
      <p:sp>
        <p:nvSpPr>
          <p:cNvPr id="28717" name="WordArt 1069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6</a:t>
            </a:r>
          </a:p>
        </p:txBody>
      </p:sp>
      <p:sp>
        <p:nvSpPr>
          <p:cNvPr id="28718" name="WordArt 1070"/>
          <p:cNvSpPr>
            <a:spLocks noChangeArrowheads="1" noChangeShapeType="1" noTextEdit="1"/>
          </p:cNvSpPr>
          <p:nvPr/>
        </p:nvSpPr>
        <p:spPr bwMode="auto">
          <a:xfrm>
            <a:off x="2362200" y="29718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-48</a:t>
            </a:r>
          </a:p>
        </p:txBody>
      </p:sp>
      <p:sp>
        <p:nvSpPr>
          <p:cNvPr id="28719" name="Freeform 1071"/>
          <p:cNvSpPr>
            <a:spLocks/>
          </p:cNvSpPr>
          <p:nvPr/>
        </p:nvSpPr>
        <p:spPr bwMode="auto">
          <a:xfrm>
            <a:off x="2209800" y="22860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WordArt 1072"/>
          <p:cNvSpPr>
            <a:spLocks noChangeArrowheads="1" noChangeShapeType="1" noTextEdit="1"/>
          </p:cNvSpPr>
          <p:nvPr/>
        </p:nvSpPr>
        <p:spPr bwMode="auto">
          <a:xfrm>
            <a:off x="1981200" y="2438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28721" name="WordArt 1073"/>
          <p:cNvSpPr>
            <a:spLocks noChangeArrowheads="1" noChangeShapeType="1" noTextEdit="1"/>
          </p:cNvSpPr>
          <p:nvPr/>
        </p:nvSpPr>
        <p:spPr bwMode="auto">
          <a:xfrm>
            <a:off x="2743200" y="2438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8722" name="WordArt 1074"/>
          <p:cNvSpPr>
            <a:spLocks noChangeArrowheads="1" noChangeShapeType="1" noTextEdit="1"/>
          </p:cNvSpPr>
          <p:nvPr/>
        </p:nvSpPr>
        <p:spPr bwMode="auto">
          <a:xfrm>
            <a:off x="3200400" y="2438400"/>
            <a:ext cx="1066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28723" name="Line 1075"/>
          <p:cNvSpPr>
            <a:spLocks noChangeShapeType="1"/>
          </p:cNvSpPr>
          <p:nvPr/>
        </p:nvSpPr>
        <p:spPr bwMode="auto">
          <a:xfrm>
            <a:off x="2590800" y="3429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WordArt 1076"/>
          <p:cNvSpPr>
            <a:spLocks noChangeArrowheads="1" noChangeShapeType="1" noTextEdit="1"/>
          </p:cNvSpPr>
          <p:nvPr/>
        </p:nvSpPr>
        <p:spPr bwMode="auto">
          <a:xfrm>
            <a:off x="3352800" y="35052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8725" name="Line 1077"/>
          <p:cNvSpPr>
            <a:spLocks noChangeShapeType="1"/>
          </p:cNvSpPr>
          <p:nvPr/>
        </p:nvSpPr>
        <p:spPr bwMode="auto">
          <a:xfrm>
            <a:off x="4038600" y="27432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WordArt 1078"/>
          <p:cNvSpPr>
            <a:spLocks noChangeArrowheads="1" noChangeShapeType="1" noTextEdit="1"/>
          </p:cNvSpPr>
          <p:nvPr/>
        </p:nvSpPr>
        <p:spPr bwMode="auto">
          <a:xfrm>
            <a:off x="3886200" y="35052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27" name="WordArt 1079"/>
          <p:cNvSpPr>
            <a:spLocks noChangeArrowheads="1" noChangeShapeType="1" noTextEdit="1"/>
          </p:cNvSpPr>
          <p:nvPr/>
        </p:nvSpPr>
        <p:spPr bwMode="auto">
          <a:xfrm>
            <a:off x="3886200" y="1752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8728" name="WordArt 1080"/>
          <p:cNvSpPr>
            <a:spLocks noChangeArrowheads="1" noChangeShapeType="1" noTextEdit="1"/>
          </p:cNvSpPr>
          <p:nvPr/>
        </p:nvSpPr>
        <p:spPr bwMode="auto">
          <a:xfrm>
            <a:off x="2971800" y="3962400"/>
            <a:ext cx="129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-16</a:t>
            </a:r>
          </a:p>
        </p:txBody>
      </p:sp>
      <p:sp>
        <p:nvSpPr>
          <p:cNvPr id="28729" name="Line 1081"/>
          <p:cNvSpPr>
            <a:spLocks noChangeShapeType="1"/>
          </p:cNvSpPr>
          <p:nvPr/>
        </p:nvSpPr>
        <p:spPr bwMode="auto">
          <a:xfrm>
            <a:off x="3276600" y="4419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WordArt 1082"/>
          <p:cNvSpPr>
            <a:spLocks noChangeArrowheads="1" noChangeShapeType="1" noTextEdit="1"/>
          </p:cNvSpPr>
          <p:nvPr/>
        </p:nvSpPr>
        <p:spPr bwMode="auto">
          <a:xfrm>
            <a:off x="3733800" y="4572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28731" name="WordArt 1083"/>
          <p:cNvSpPr>
            <a:spLocks noChangeArrowheads="1" noChangeShapeType="1" noTextEdit="1"/>
          </p:cNvSpPr>
          <p:nvPr/>
        </p:nvSpPr>
        <p:spPr bwMode="auto">
          <a:xfrm>
            <a:off x="4343400" y="2438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2" name="Line 1084"/>
          <p:cNvSpPr>
            <a:spLocks noChangeShapeType="1"/>
          </p:cNvSpPr>
          <p:nvPr/>
        </p:nvSpPr>
        <p:spPr bwMode="auto">
          <a:xfrm>
            <a:off x="4572000" y="28194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WordArt 1085"/>
          <p:cNvSpPr>
            <a:spLocks noChangeArrowheads="1" noChangeShapeType="1" noTextEdit="1"/>
          </p:cNvSpPr>
          <p:nvPr/>
        </p:nvSpPr>
        <p:spPr bwMode="auto">
          <a:xfrm>
            <a:off x="4343400" y="4572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4" name="WordArt 1086"/>
          <p:cNvSpPr>
            <a:spLocks noChangeArrowheads="1" noChangeShapeType="1" noTextEdit="1"/>
          </p:cNvSpPr>
          <p:nvPr/>
        </p:nvSpPr>
        <p:spPr bwMode="auto">
          <a:xfrm>
            <a:off x="4343400" y="1752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8735" name="WordArt 1087"/>
          <p:cNvSpPr>
            <a:spLocks noChangeArrowheads="1" noChangeShapeType="1" noTextEdit="1"/>
          </p:cNvSpPr>
          <p:nvPr/>
        </p:nvSpPr>
        <p:spPr bwMode="auto">
          <a:xfrm>
            <a:off x="3429000" y="50292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28736" name="Line 1088"/>
          <p:cNvSpPr>
            <a:spLocks noChangeShapeType="1"/>
          </p:cNvSpPr>
          <p:nvPr/>
        </p:nvSpPr>
        <p:spPr bwMode="auto">
          <a:xfrm>
            <a:off x="3657600" y="54864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WordArt 1089"/>
          <p:cNvSpPr>
            <a:spLocks noChangeArrowheads="1" noChangeShapeType="1" noTextEdit="1"/>
          </p:cNvSpPr>
          <p:nvPr/>
        </p:nvSpPr>
        <p:spPr bwMode="auto">
          <a:xfrm>
            <a:off x="4343400" y="55626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8" name="Oval 1090"/>
          <p:cNvSpPr>
            <a:spLocks noChangeArrowheads="1"/>
          </p:cNvSpPr>
          <p:nvPr/>
        </p:nvSpPr>
        <p:spPr bwMode="auto">
          <a:xfrm>
            <a:off x="1981200" y="1447800"/>
            <a:ext cx="3200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7" grpId="0" autoUpdateAnimBg="0"/>
      <p:bldP spid="28709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0" grpId="0" animBg="1"/>
      <p:bldP spid="28721" grpId="0" animBg="1"/>
      <p:bldP spid="28722" grpId="0" animBg="1"/>
      <p:bldP spid="28723" grpId="0" animBg="1"/>
      <p:bldP spid="28724" grpId="0" animBg="1"/>
      <p:bldP spid="28725" grpId="0" animBg="1"/>
      <p:bldP spid="28726" grpId="0" animBg="1"/>
      <p:bldP spid="28727" grpId="0" animBg="1"/>
      <p:bldP spid="28728" grpId="0" animBg="1"/>
      <p:bldP spid="28729" grpId="0" animBg="1"/>
      <p:bldP spid="28730" grpId="0" animBg="1"/>
      <p:bldP spid="28731" grpId="0" animBg="1"/>
      <p:bldP spid="28732" grpId="0" animBg="1"/>
      <p:bldP spid="28733" grpId="0" animBg="1"/>
      <p:bldP spid="28734" grpId="0" animBg="1"/>
      <p:bldP spid="28735" grpId="0" animBg="1"/>
      <p:bldP spid="28736" grpId="0" animBg="1"/>
      <p:bldP spid="28737" grpId="0" animBg="1"/>
      <p:bldP spid="287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decimals as fractions?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609600" y="5257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Simplify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04800" y="2971800"/>
            <a:ext cx="845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Convert decimal to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base 10 fraction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base 10 fraction; simplify</a:t>
            </a:r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0.4 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048000" y="2667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4038600" y="2209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6400800" y="2971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6400800" y="2209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6397" name="WordArt 34"/>
          <p:cNvSpPr>
            <a:spLocks noChangeArrowheads="1" noChangeShapeType="1" noTextEdit="1"/>
          </p:cNvSpPr>
          <p:nvPr/>
        </p:nvSpPr>
        <p:spPr bwMode="auto">
          <a:xfrm>
            <a:off x="1219200" y="4114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0.35 </a:t>
            </a:r>
          </a:p>
        </p:txBody>
      </p:sp>
      <p:sp>
        <p:nvSpPr>
          <p:cNvPr id="14371" name="WordArt 35"/>
          <p:cNvSpPr>
            <a:spLocks noChangeArrowheads="1" noChangeShapeType="1" noTextEdit="1"/>
          </p:cNvSpPr>
          <p:nvPr/>
        </p:nvSpPr>
        <p:spPr bwMode="auto">
          <a:xfrm>
            <a:off x="3886200" y="44958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4372" name="WordArt 36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100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WordArt 38"/>
          <p:cNvSpPr>
            <a:spLocks noChangeArrowheads="1" noChangeShapeType="1" noTextEdit="1"/>
          </p:cNvSpPr>
          <p:nvPr/>
        </p:nvSpPr>
        <p:spPr bwMode="auto">
          <a:xfrm>
            <a:off x="3886200" y="3733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</a:t>
            </a:r>
          </a:p>
        </p:txBody>
      </p:sp>
      <p:sp>
        <p:nvSpPr>
          <p:cNvPr id="14375" name="WordArt 39"/>
          <p:cNvSpPr>
            <a:spLocks noChangeArrowheads="1" noChangeShapeType="1" noTextEdit="1"/>
          </p:cNvSpPr>
          <p:nvPr/>
        </p:nvSpPr>
        <p:spPr bwMode="auto">
          <a:xfrm>
            <a:off x="6248400" y="4572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4376" name="WordArt 40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6172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WordArt 42"/>
          <p:cNvSpPr>
            <a:spLocks noChangeArrowheads="1" noChangeShapeType="1" noTextEdit="1"/>
          </p:cNvSpPr>
          <p:nvPr/>
        </p:nvSpPr>
        <p:spPr bwMode="auto">
          <a:xfrm>
            <a:off x="6400800" y="38862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6406" name="WordArt 43"/>
          <p:cNvSpPr>
            <a:spLocks noChangeArrowheads="1" noChangeShapeType="1" noTextEdit="1"/>
          </p:cNvSpPr>
          <p:nvPr/>
        </p:nvSpPr>
        <p:spPr bwMode="auto">
          <a:xfrm>
            <a:off x="1066800" y="54864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7.28 </a:t>
            </a:r>
          </a:p>
        </p:txBody>
      </p:sp>
      <p:sp>
        <p:nvSpPr>
          <p:cNvPr id="14380" name="WordArt 44"/>
          <p:cNvSpPr>
            <a:spLocks noChangeArrowheads="1" noChangeShapeType="1" noTextEdit="1"/>
          </p:cNvSpPr>
          <p:nvPr/>
        </p:nvSpPr>
        <p:spPr bwMode="auto">
          <a:xfrm>
            <a:off x="3886200" y="60198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4381" name="WordArt 45"/>
          <p:cNvSpPr>
            <a:spLocks noChangeArrowheads="1" noChangeShapeType="1" noTextEdit="1"/>
          </p:cNvSpPr>
          <p:nvPr/>
        </p:nvSpPr>
        <p:spPr bwMode="auto">
          <a:xfrm>
            <a:off x="2667000" y="5791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3886200" y="586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WordArt 47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28</a:t>
            </a:r>
          </a:p>
        </p:txBody>
      </p:sp>
      <p:sp>
        <p:nvSpPr>
          <p:cNvPr id="14384" name="WordArt 48"/>
          <p:cNvSpPr>
            <a:spLocks noChangeArrowheads="1" noChangeShapeType="1" noTextEdit="1"/>
          </p:cNvSpPr>
          <p:nvPr/>
        </p:nvSpPr>
        <p:spPr bwMode="auto">
          <a:xfrm>
            <a:off x="6019800" y="60960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4385" name="WordArt 49"/>
          <p:cNvSpPr>
            <a:spLocks noChangeArrowheads="1" noChangeShapeType="1" noTextEdit="1"/>
          </p:cNvSpPr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7" name="WordArt 51"/>
          <p:cNvSpPr>
            <a:spLocks noChangeArrowheads="1" noChangeShapeType="1" noTextEdit="1"/>
          </p:cNvSpPr>
          <p:nvPr/>
        </p:nvSpPr>
        <p:spPr bwMode="auto">
          <a:xfrm>
            <a:off x="60198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14</a:t>
            </a:r>
          </a:p>
        </p:txBody>
      </p:sp>
      <p:sp>
        <p:nvSpPr>
          <p:cNvPr id="14389" name="WordArt 53"/>
          <p:cNvSpPr>
            <a:spLocks noChangeArrowheads="1" noChangeShapeType="1" noTextEdit="1"/>
          </p:cNvSpPr>
          <p:nvPr/>
        </p:nvSpPr>
        <p:spPr bwMode="auto">
          <a:xfrm>
            <a:off x="32766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0" name="WordArt 54"/>
          <p:cNvSpPr>
            <a:spLocks noChangeArrowheads="1" noChangeShapeType="1" noTextEdit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1" name="WordArt 55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96" name="WordArt 60"/>
          <p:cNvSpPr>
            <a:spLocks noChangeArrowheads="1" noChangeShapeType="1" noTextEdit="1"/>
          </p:cNvSpPr>
          <p:nvPr/>
        </p:nvSpPr>
        <p:spPr bwMode="auto">
          <a:xfrm>
            <a:off x="7848600" y="6096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7772400" y="594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8" name="WordArt 62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9" name="WordArt 63"/>
          <p:cNvSpPr>
            <a:spLocks noChangeArrowheads="1" noChangeShapeType="1" noTextEdit="1"/>
          </p:cNvSpPr>
          <p:nvPr/>
        </p:nvSpPr>
        <p:spPr bwMode="auto">
          <a:xfrm>
            <a:off x="7315200" y="56388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71" grpId="0" animBg="1"/>
      <p:bldP spid="14372" grpId="0" animBg="1"/>
      <p:bldP spid="14373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89" grpId="0" animBg="1"/>
      <p:bldP spid="14390" grpId="0" animBg="1"/>
      <p:bldP spid="14391" grpId="0" animBg="1"/>
      <p:bldP spid="14396" grpId="0" animBg="1"/>
      <p:bldP spid="14397" grpId="0" animBg="1"/>
      <p:bldP spid="14398" grpId="0" animBg="1"/>
      <p:bldP spid="1439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779</Words>
  <Application>Microsoft Office PowerPoint</Application>
  <PresentationFormat>On-screen Show (4:3)</PresentationFormat>
  <Paragraphs>346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Comic Sans MS</vt:lpstr>
      <vt:lpstr>Georgia</vt:lpstr>
      <vt:lpstr>Signboard</vt:lpstr>
      <vt:lpstr>Times New Roman</vt:lpstr>
      <vt:lpstr>Default Design</vt:lpstr>
      <vt:lpstr>Equation</vt:lpstr>
      <vt:lpstr>TestCheck Worksheet Builder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Marvin Elder</cp:lastModifiedBy>
  <cp:revision>32</cp:revision>
  <dcterms:created xsi:type="dcterms:W3CDTF">2005-11-07T03:12:46Z</dcterms:created>
  <dcterms:modified xsi:type="dcterms:W3CDTF">2015-09-18T18:08:46Z</dcterms:modified>
</cp:coreProperties>
</file>